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7467D-C404-2247-9E87-BAB0D418FAB2}" v="14" dt="2019-10-08T16:38:58.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92" autoAdjust="0"/>
    <p:restoredTop sz="94660"/>
  </p:normalViewPr>
  <p:slideViewPr>
    <p:cSldViewPr snapToGrid="0">
      <p:cViewPr varScale="1">
        <p:scale>
          <a:sx n="72" d="100"/>
          <a:sy n="72" d="100"/>
        </p:scale>
        <p:origin x="186" y="66"/>
      </p:cViewPr>
      <p:guideLst/>
    </p:cSldViewPr>
  </p:slideViewPr>
  <p:notesTextViewPr>
    <p:cViewPr>
      <p:scale>
        <a:sx n="1" d="1"/>
        <a:sy n="1" d="1"/>
      </p:scale>
      <p:origin x="0" y="0"/>
    </p:cViewPr>
  </p:notesTextViewPr>
  <p:notesViewPr>
    <p:cSldViewPr snapToGrid="0">
      <p:cViewPr varScale="1">
        <p:scale>
          <a:sx n="90" d="100"/>
          <a:sy n="90" d="100"/>
        </p:scale>
        <p:origin x="28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34D62-4607-884D-AA7B-A1F1C22D6376}" type="datetimeFigureOut">
              <a:rPr lang="en-US" smtClean="0"/>
              <a:t>10/11/2019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A7DFE-F9B3-2C43-B0CB-D8187C37B41F}" type="slidenum">
              <a:rPr lang="en-US" smtClean="0"/>
              <a:t>‹#›</a:t>
            </a:fld>
            <a:endParaRPr lang="en-US"/>
          </a:p>
        </p:txBody>
      </p:sp>
    </p:spTree>
    <p:extLst>
      <p:ext uri="{BB962C8B-B14F-4D97-AF65-F5344CB8AC3E}">
        <p14:creationId xmlns:p14="http://schemas.microsoft.com/office/powerpoint/2010/main" val="383686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32BE06-2C2B-4F99-BABC-B1C97D39AA3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C622B7B-1A2E-4B7C-B5DF-DA54A3045426}" type="slidenum">
              <a:rPr lang="en-US" smtClean="0"/>
              <a:t>‹#›</a:t>
            </a:fld>
            <a:endParaRPr lang="en-US"/>
          </a:p>
        </p:txBody>
      </p:sp>
    </p:spTree>
    <p:extLst>
      <p:ext uri="{BB962C8B-B14F-4D97-AF65-F5344CB8AC3E}">
        <p14:creationId xmlns:p14="http://schemas.microsoft.com/office/powerpoint/2010/main" val="419052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32BE06-2C2B-4F99-BABC-B1C97D39AA3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C622B7B-1A2E-4B7C-B5DF-DA54A3045426}" type="slidenum">
              <a:rPr lang="en-US" smtClean="0"/>
              <a:t>‹#›</a:t>
            </a:fld>
            <a:endParaRPr lang="en-US"/>
          </a:p>
        </p:txBody>
      </p:sp>
    </p:spTree>
    <p:extLst>
      <p:ext uri="{BB962C8B-B14F-4D97-AF65-F5344CB8AC3E}">
        <p14:creationId xmlns:p14="http://schemas.microsoft.com/office/powerpoint/2010/main" val="93891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32BE06-2C2B-4F99-BABC-B1C97D39AA3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C622B7B-1A2E-4B7C-B5DF-DA54A304542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74843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F32BE06-2C2B-4F99-BABC-B1C97D39AA37}"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622B7B-1A2E-4B7C-B5DF-DA54A3045426}" type="slidenum">
              <a:rPr lang="en-US" smtClean="0"/>
              <a:t>‹#›</a:t>
            </a:fld>
            <a:endParaRPr lang="en-US"/>
          </a:p>
        </p:txBody>
      </p:sp>
    </p:spTree>
    <p:extLst>
      <p:ext uri="{BB962C8B-B14F-4D97-AF65-F5344CB8AC3E}">
        <p14:creationId xmlns:p14="http://schemas.microsoft.com/office/powerpoint/2010/main" val="2737078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F32BE06-2C2B-4F99-BABC-B1C97D39AA37}"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622B7B-1A2E-4B7C-B5DF-DA54A304542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26362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F32BE06-2C2B-4F99-BABC-B1C97D39AA37}"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622B7B-1A2E-4B7C-B5DF-DA54A3045426}" type="slidenum">
              <a:rPr lang="en-US" smtClean="0"/>
              <a:t>‹#›</a:t>
            </a:fld>
            <a:endParaRPr lang="en-US"/>
          </a:p>
        </p:txBody>
      </p:sp>
    </p:spTree>
    <p:extLst>
      <p:ext uri="{BB962C8B-B14F-4D97-AF65-F5344CB8AC3E}">
        <p14:creationId xmlns:p14="http://schemas.microsoft.com/office/powerpoint/2010/main" val="3211271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2BE06-2C2B-4F99-BABC-B1C97D39AA3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C622B7B-1A2E-4B7C-B5DF-DA54A3045426}" type="slidenum">
              <a:rPr lang="en-US" smtClean="0"/>
              <a:t>‹#›</a:t>
            </a:fld>
            <a:endParaRPr lang="en-US"/>
          </a:p>
        </p:txBody>
      </p:sp>
    </p:spTree>
    <p:extLst>
      <p:ext uri="{BB962C8B-B14F-4D97-AF65-F5344CB8AC3E}">
        <p14:creationId xmlns:p14="http://schemas.microsoft.com/office/powerpoint/2010/main" val="214169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2BE06-2C2B-4F99-BABC-B1C97D39AA3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C622B7B-1A2E-4B7C-B5DF-DA54A3045426}" type="slidenum">
              <a:rPr lang="en-US" smtClean="0"/>
              <a:t>‹#›</a:t>
            </a:fld>
            <a:endParaRPr lang="en-US"/>
          </a:p>
        </p:txBody>
      </p:sp>
    </p:spTree>
    <p:extLst>
      <p:ext uri="{BB962C8B-B14F-4D97-AF65-F5344CB8AC3E}">
        <p14:creationId xmlns:p14="http://schemas.microsoft.com/office/powerpoint/2010/main" val="1848933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9845910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3" name="Line"/>
          <p:cNvSpPr/>
          <p:nvPr/>
        </p:nvSpPr>
        <p:spPr>
          <a:xfrm>
            <a:off x="380999" y="6063257"/>
            <a:ext cx="11430003" cy="92"/>
          </a:xfrm>
          <a:prstGeom prst="line">
            <a:avLst/>
          </a:prstGeom>
          <a:ln w="12700">
            <a:solidFill>
              <a:srgbClr val="7A96B9"/>
            </a:solidFill>
            <a:miter lim="400000"/>
          </a:ln>
        </p:spPr>
        <p:txBody>
          <a:bodyPr lIns="32145" tIns="32145" rIns="32145" bIns="32145"/>
          <a:lstStyle/>
          <a:p>
            <a:endParaRPr sz="1266"/>
          </a:p>
        </p:txBody>
      </p:sp>
      <p:sp>
        <p:nvSpPr>
          <p:cNvPr id="14" name="Line"/>
          <p:cNvSpPr/>
          <p:nvPr/>
        </p:nvSpPr>
        <p:spPr>
          <a:xfrm>
            <a:off x="380999" y="6098976"/>
            <a:ext cx="11430003" cy="92"/>
          </a:xfrm>
          <a:prstGeom prst="line">
            <a:avLst/>
          </a:prstGeom>
          <a:ln w="12700">
            <a:solidFill>
              <a:srgbClr val="7A96B9"/>
            </a:solidFill>
            <a:miter lim="400000"/>
          </a:ln>
        </p:spPr>
        <p:txBody>
          <a:bodyPr lIns="32145" tIns="32145" rIns="32145" bIns="32145"/>
          <a:lstStyle/>
          <a:p>
            <a:endParaRPr sz="1266"/>
          </a:p>
        </p:txBody>
      </p:sp>
      <p:sp>
        <p:nvSpPr>
          <p:cNvPr id="15" name="Body Level One…"/>
          <p:cNvSpPr txBox="1">
            <a:spLocks noGrp="1"/>
          </p:cNvSpPr>
          <p:nvPr>
            <p:ph type="body" sz="quarter" idx="1"/>
          </p:nvPr>
        </p:nvSpPr>
        <p:spPr>
          <a:xfrm>
            <a:off x="346334" y="6192738"/>
            <a:ext cx="11489532" cy="285750"/>
          </a:xfrm>
          <a:prstGeom prst="rect">
            <a:avLst/>
          </a:prstGeom>
        </p:spPr>
        <p:txBody>
          <a:bodyPr/>
          <a:lstStyle>
            <a:lvl1pPr marL="0" indent="0">
              <a:spcBef>
                <a:spcPts val="0"/>
              </a:spcBef>
              <a:buClrTx/>
              <a:buSzTx/>
              <a:buFontTx/>
              <a:buNone/>
              <a:defRPr sz="1266" i="1">
                <a:solidFill>
                  <a:srgbClr val="5C86B9"/>
                </a:solidFill>
              </a:defRPr>
            </a:lvl1pPr>
            <a:lvl2pPr marL="526362" indent="-169188">
              <a:spcBef>
                <a:spcPts val="0"/>
              </a:spcBef>
              <a:buClrTx/>
              <a:buFontTx/>
              <a:defRPr sz="1266" i="1">
                <a:solidFill>
                  <a:srgbClr val="5C86B9"/>
                </a:solidFill>
              </a:defRPr>
            </a:lvl2pPr>
            <a:lvl3pPr marL="883537" indent="-169188">
              <a:spcBef>
                <a:spcPts val="0"/>
              </a:spcBef>
              <a:buClrTx/>
              <a:buFontTx/>
              <a:defRPr sz="1266" i="1">
                <a:solidFill>
                  <a:srgbClr val="5C86B9"/>
                </a:solidFill>
              </a:defRPr>
            </a:lvl3pPr>
            <a:lvl4pPr marL="1240712" indent="-169188">
              <a:spcBef>
                <a:spcPts val="0"/>
              </a:spcBef>
              <a:buClrTx/>
              <a:buFontTx/>
              <a:defRPr sz="1266" i="1">
                <a:solidFill>
                  <a:srgbClr val="5C86B9"/>
                </a:solidFill>
              </a:defRPr>
            </a:lvl4pPr>
            <a:lvl5pPr marL="1597887" indent="-169188">
              <a:spcBef>
                <a:spcPts val="0"/>
              </a:spcBef>
              <a:buClrTx/>
              <a:buFontTx/>
              <a:defRPr sz="1266" i="1">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16" name="Title Text"/>
          <p:cNvSpPr txBox="1">
            <a:spLocks noGrp="1"/>
          </p:cNvSpPr>
          <p:nvPr>
            <p:ph type="title"/>
          </p:nvPr>
        </p:nvSpPr>
        <p:spPr>
          <a:xfrm>
            <a:off x="333375" y="4152305"/>
            <a:ext cx="11525250" cy="1482328"/>
          </a:xfrm>
          <a:prstGeom prst="rect">
            <a:avLst/>
          </a:prstGeom>
        </p:spPr>
        <p:txBody>
          <a:bodyPr anchor="b"/>
          <a:lstStyle/>
          <a:p>
            <a:r>
              <a:t>Title Text</a:t>
            </a:r>
          </a:p>
        </p:txBody>
      </p:sp>
      <p:sp>
        <p:nvSpPr>
          <p:cNvPr id="17" name="Body Level One…"/>
          <p:cNvSpPr txBox="1">
            <a:spLocks noGrp="1"/>
          </p:cNvSpPr>
          <p:nvPr>
            <p:ph type="body" sz="quarter" idx="13"/>
          </p:nvPr>
        </p:nvSpPr>
        <p:spPr>
          <a:xfrm>
            <a:off x="333375" y="5625703"/>
            <a:ext cx="11525250" cy="357188"/>
          </a:xfrm>
          <a:prstGeom prst="rect">
            <a:avLst/>
          </a:prstGeom>
        </p:spPr>
        <p:txBody>
          <a:bodyPr anchor="t"/>
          <a:lstStyle>
            <a:lvl1pPr marL="0" indent="0">
              <a:spcBef>
                <a:spcPts val="703"/>
              </a:spcBef>
              <a:buClrTx/>
              <a:buSzTx/>
              <a:buFontTx/>
              <a:buNone/>
              <a:defRPr sz="2400">
                <a:solidFill>
                  <a:srgbClr val="5C86B9"/>
                </a:solidFill>
              </a:defRPr>
            </a:lvl1pPr>
          </a:lstStyle>
          <a:p>
            <a:pPr marL="0" indent="0">
              <a:spcBef>
                <a:spcPts val="1000"/>
              </a:spcBef>
              <a:buClrTx/>
              <a:buSzTx/>
              <a:buFontTx/>
              <a:buNone/>
              <a:defRPr sz="2400">
                <a:solidFill>
                  <a:srgbClr val="5C86B9"/>
                </a:solidFill>
              </a:defRPr>
            </a:pPr>
            <a:endParaRPr/>
          </a:p>
        </p:txBody>
      </p:sp>
      <p:sp>
        <p:nvSpPr>
          <p:cNvPr id="18"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extLst>
      <p:ext uri="{BB962C8B-B14F-4D97-AF65-F5344CB8AC3E}">
        <p14:creationId xmlns:p14="http://schemas.microsoft.com/office/powerpoint/2010/main" val="33796738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7" name="Line"/>
          <p:cNvSpPr/>
          <p:nvPr/>
        </p:nvSpPr>
        <p:spPr>
          <a:xfrm>
            <a:off x="381000" y="1803796"/>
            <a:ext cx="5334000" cy="91"/>
          </a:xfrm>
          <a:prstGeom prst="line">
            <a:avLst/>
          </a:prstGeom>
          <a:ln w="12700">
            <a:solidFill>
              <a:srgbClr val="7A96B9"/>
            </a:solidFill>
            <a:miter lim="400000"/>
          </a:ln>
        </p:spPr>
        <p:txBody>
          <a:bodyPr lIns="32145" tIns="32145" rIns="32145" bIns="32145"/>
          <a:lstStyle/>
          <a:p>
            <a:endParaRPr sz="1266"/>
          </a:p>
        </p:txBody>
      </p:sp>
      <p:sp>
        <p:nvSpPr>
          <p:cNvPr id="78" name="Line"/>
          <p:cNvSpPr/>
          <p:nvPr/>
        </p:nvSpPr>
        <p:spPr>
          <a:xfrm>
            <a:off x="381000" y="1839515"/>
            <a:ext cx="5334000" cy="91"/>
          </a:xfrm>
          <a:prstGeom prst="line">
            <a:avLst/>
          </a:prstGeom>
          <a:ln w="12700">
            <a:solidFill>
              <a:srgbClr val="7A96B9"/>
            </a:solidFill>
            <a:miter lim="400000"/>
          </a:ln>
        </p:spPr>
        <p:txBody>
          <a:bodyPr lIns="32145" tIns="32145" rIns="32145" bIns="32145"/>
          <a:lstStyle/>
          <a:p>
            <a:endParaRPr sz="1266"/>
          </a:p>
        </p:txBody>
      </p:sp>
      <p:sp>
        <p:nvSpPr>
          <p:cNvPr id="79" name="117356722_2160x1620.jpeg"/>
          <p:cNvSpPr>
            <a:spLocks noGrp="1"/>
          </p:cNvSpPr>
          <p:nvPr>
            <p:ph type="pic" idx="13"/>
          </p:nvPr>
        </p:nvSpPr>
        <p:spPr>
          <a:xfrm>
            <a:off x="6096000" y="0"/>
            <a:ext cx="6096000" cy="6858000"/>
          </a:xfrm>
          <a:prstGeom prst="rect">
            <a:avLst/>
          </a:prstGeom>
        </p:spPr>
        <p:txBody>
          <a:bodyPr lIns="91439" tIns="45719" rIns="91439" bIns="45719" anchor="t">
            <a:noAutofit/>
          </a:bodyPr>
          <a:lstStyle/>
          <a:p>
            <a:endParaRPr/>
          </a:p>
        </p:txBody>
      </p:sp>
      <p:sp>
        <p:nvSpPr>
          <p:cNvPr id="80" name="Title Text"/>
          <p:cNvSpPr txBox="1">
            <a:spLocks noGrp="1"/>
          </p:cNvSpPr>
          <p:nvPr>
            <p:ph type="title"/>
          </p:nvPr>
        </p:nvSpPr>
        <p:spPr>
          <a:xfrm>
            <a:off x="333375" y="312539"/>
            <a:ext cx="5453063" cy="1437680"/>
          </a:xfrm>
          <a:prstGeom prst="rect">
            <a:avLst/>
          </a:prstGeom>
        </p:spPr>
        <p:txBody>
          <a:bodyPr/>
          <a:lstStyle/>
          <a:p>
            <a:r>
              <a:t>Title Text</a:t>
            </a:r>
          </a:p>
        </p:txBody>
      </p:sp>
      <p:sp>
        <p:nvSpPr>
          <p:cNvPr id="81" name="Body Level One…"/>
          <p:cNvSpPr txBox="1">
            <a:spLocks noGrp="1"/>
          </p:cNvSpPr>
          <p:nvPr>
            <p:ph type="body" sz="half" idx="1"/>
          </p:nvPr>
        </p:nvSpPr>
        <p:spPr>
          <a:xfrm>
            <a:off x="333375" y="2098477"/>
            <a:ext cx="5453063" cy="4446984"/>
          </a:xfrm>
          <a:prstGeom prst="rect">
            <a:avLst/>
          </a:prstGeom>
        </p:spPr>
        <p:txBody>
          <a:bodyPr/>
          <a:lstStyle>
            <a:lvl1pPr marL="267881" indent="-267881">
              <a:spcBef>
                <a:spcPts val="2672"/>
              </a:spcBef>
              <a:defRPr sz="2109"/>
            </a:lvl1pPr>
            <a:lvl2pPr marL="535762" indent="-267881">
              <a:spcBef>
                <a:spcPts val="2672"/>
              </a:spcBef>
              <a:defRPr sz="2109"/>
            </a:lvl2pPr>
            <a:lvl3pPr marL="803643" indent="-267881">
              <a:spcBef>
                <a:spcPts val="2672"/>
              </a:spcBef>
              <a:defRPr sz="2109"/>
            </a:lvl3pPr>
            <a:lvl4pPr marL="1071524" indent="-267881">
              <a:spcBef>
                <a:spcPts val="2672"/>
              </a:spcBef>
              <a:defRPr sz="2109"/>
            </a:lvl4pPr>
            <a:lvl5pPr marL="1339406" indent="-267881">
              <a:spcBef>
                <a:spcPts val="2672"/>
              </a:spcBef>
              <a:defRPr sz="2109"/>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extLst>
      <p:ext uri="{BB962C8B-B14F-4D97-AF65-F5344CB8AC3E}">
        <p14:creationId xmlns:p14="http://schemas.microsoft.com/office/powerpoint/2010/main" val="26295662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2BE06-2C2B-4F99-BABC-B1C97D39AA3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C622B7B-1A2E-4B7C-B5DF-DA54A3045426}" type="slidenum">
              <a:rPr lang="en-US" smtClean="0"/>
              <a:t>‹#›</a:t>
            </a:fld>
            <a:endParaRPr lang="en-US"/>
          </a:p>
        </p:txBody>
      </p:sp>
    </p:spTree>
    <p:extLst>
      <p:ext uri="{BB962C8B-B14F-4D97-AF65-F5344CB8AC3E}">
        <p14:creationId xmlns:p14="http://schemas.microsoft.com/office/powerpoint/2010/main" val="384507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32BE06-2C2B-4F99-BABC-B1C97D39AA37}"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C622B7B-1A2E-4B7C-B5DF-DA54A3045426}" type="slidenum">
              <a:rPr lang="en-US" smtClean="0"/>
              <a:t>‹#›</a:t>
            </a:fld>
            <a:endParaRPr lang="en-US"/>
          </a:p>
        </p:txBody>
      </p:sp>
    </p:spTree>
    <p:extLst>
      <p:ext uri="{BB962C8B-B14F-4D97-AF65-F5344CB8AC3E}">
        <p14:creationId xmlns:p14="http://schemas.microsoft.com/office/powerpoint/2010/main" val="96129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32BE06-2C2B-4F99-BABC-B1C97D39AA37}"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C622B7B-1A2E-4B7C-B5DF-DA54A3045426}" type="slidenum">
              <a:rPr lang="en-US" smtClean="0"/>
              <a:t>‹#›</a:t>
            </a:fld>
            <a:endParaRPr lang="en-US"/>
          </a:p>
        </p:txBody>
      </p:sp>
    </p:spTree>
    <p:extLst>
      <p:ext uri="{BB962C8B-B14F-4D97-AF65-F5344CB8AC3E}">
        <p14:creationId xmlns:p14="http://schemas.microsoft.com/office/powerpoint/2010/main" val="48158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32BE06-2C2B-4F99-BABC-B1C97D39AA37}" type="datetimeFigureOut">
              <a:rPr lang="en-US" smtClean="0"/>
              <a:t>10/11/2019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C622B7B-1A2E-4B7C-B5DF-DA54A3045426}" type="slidenum">
              <a:rPr lang="en-US" smtClean="0"/>
              <a:t>‹#›</a:t>
            </a:fld>
            <a:endParaRPr lang="en-US"/>
          </a:p>
        </p:txBody>
      </p:sp>
    </p:spTree>
    <p:extLst>
      <p:ext uri="{BB962C8B-B14F-4D97-AF65-F5344CB8AC3E}">
        <p14:creationId xmlns:p14="http://schemas.microsoft.com/office/powerpoint/2010/main" val="399515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32BE06-2C2B-4F99-BABC-B1C97D39AA37}" type="datetimeFigureOut">
              <a:rPr lang="en-US" smtClean="0"/>
              <a:t>10/11/2019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C622B7B-1A2E-4B7C-B5DF-DA54A3045426}" type="slidenum">
              <a:rPr lang="en-US" smtClean="0"/>
              <a:t>‹#›</a:t>
            </a:fld>
            <a:endParaRPr lang="en-US"/>
          </a:p>
        </p:txBody>
      </p:sp>
    </p:spTree>
    <p:extLst>
      <p:ext uri="{BB962C8B-B14F-4D97-AF65-F5344CB8AC3E}">
        <p14:creationId xmlns:p14="http://schemas.microsoft.com/office/powerpoint/2010/main" val="207735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2BE06-2C2B-4F99-BABC-B1C97D39AA37}" type="datetimeFigureOut">
              <a:rPr lang="en-US" smtClean="0"/>
              <a:t>10/11/2019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C622B7B-1A2E-4B7C-B5DF-DA54A3045426}" type="slidenum">
              <a:rPr lang="en-US" smtClean="0"/>
              <a:t>‹#›</a:t>
            </a:fld>
            <a:endParaRPr lang="en-US"/>
          </a:p>
        </p:txBody>
      </p:sp>
    </p:spTree>
    <p:extLst>
      <p:ext uri="{BB962C8B-B14F-4D97-AF65-F5344CB8AC3E}">
        <p14:creationId xmlns:p14="http://schemas.microsoft.com/office/powerpoint/2010/main" val="348103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32BE06-2C2B-4F99-BABC-B1C97D39AA37}"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C622B7B-1A2E-4B7C-B5DF-DA54A3045426}" type="slidenum">
              <a:rPr lang="en-US" smtClean="0"/>
              <a:t>‹#›</a:t>
            </a:fld>
            <a:endParaRPr lang="en-US"/>
          </a:p>
        </p:txBody>
      </p:sp>
    </p:spTree>
    <p:extLst>
      <p:ext uri="{BB962C8B-B14F-4D97-AF65-F5344CB8AC3E}">
        <p14:creationId xmlns:p14="http://schemas.microsoft.com/office/powerpoint/2010/main" val="240869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32BE06-2C2B-4F99-BABC-B1C97D39AA37}"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622B7B-1A2E-4B7C-B5DF-DA54A3045426}" type="slidenum">
              <a:rPr lang="en-US" smtClean="0"/>
              <a:t>‹#›</a:t>
            </a:fld>
            <a:endParaRPr lang="en-US"/>
          </a:p>
        </p:txBody>
      </p:sp>
    </p:spTree>
    <p:extLst>
      <p:ext uri="{BB962C8B-B14F-4D97-AF65-F5344CB8AC3E}">
        <p14:creationId xmlns:p14="http://schemas.microsoft.com/office/powerpoint/2010/main" val="224980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F32BE06-2C2B-4F99-BABC-B1C97D39AA37}" type="datetimeFigureOut">
              <a:rPr lang="en-US" smtClean="0"/>
              <a:t>10/11/2019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C622B7B-1A2E-4B7C-B5DF-DA54A3045426}" type="slidenum">
              <a:rPr lang="en-US" smtClean="0"/>
              <a:t>‹#›</a:t>
            </a:fld>
            <a:endParaRPr lang="en-US"/>
          </a:p>
        </p:txBody>
      </p:sp>
    </p:spTree>
    <p:extLst>
      <p:ext uri="{BB962C8B-B14F-4D97-AF65-F5344CB8AC3E}">
        <p14:creationId xmlns:p14="http://schemas.microsoft.com/office/powerpoint/2010/main" val="3391842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Developing and Managing Sustainable Energy </a:t>
            </a:r>
          </a:p>
        </p:txBody>
      </p:sp>
      <p:sp>
        <p:nvSpPr>
          <p:cNvPr id="3" name="Subtitle 2"/>
          <p:cNvSpPr>
            <a:spLocks noGrp="1"/>
          </p:cNvSpPr>
          <p:nvPr>
            <p:ph type="subTitle" idx="1"/>
          </p:nvPr>
        </p:nvSpPr>
        <p:spPr/>
        <p:txBody>
          <a:bodyPr/>
          <a:lstStyle/>
          <a:p>
            <a:r>
              <a:rPr lang="en-US" dirty="0"/>
              <a:t>CCFM – Webinar</a:t>
            </a:r>
          </a:p>
          <a:p>
            <a:r>
              <a:rPr lang="en-US" dirty="0"/>
              <a:t>October 8</a:t>
            </a:r>
            <a:r>
              <a:rPr lang="en-US" baseline="30000" dirty="0"/>
              <a:t>th</a:t>
            </a:r>
            <a:r>
              <a:rPr lang="en-US" dirty="0"/>
              <a:t>, 2019</a:t>
            </a:r>
          </a:p>
          <a:p>
            <a:endParaRPr lang="en-US" dirty="0"/>
          </a:p>
        </p:txBody>
      </p:sp>
      <p:pic>
        <p:nvPicPr>
          <p:cNvPr id="5" name="Picture 4"/>
          <p:cNvPicPr>
            <a:picLocks noChangeAspect="1"/>
          </p:cNvPicPr>
          <p:nvPr/>
        </p:nvPicPr>
        <p:blipFill>
          <a:blip r:embed="rId2"/>
          <a:stretch>
            <a:fillRect/>
          </a:stretch>
        </p:blipFill>
        <p:spPr>
          <a:xfrm>
            <a:off x="9411110" y="170286"/>
            <a:ext cx="1603640" cy="2145877"/>
          </a:xfrm>
          <a:prstGeom prst="rect">
            <a:avLst/>
          </a:prstGeom>
        </p:spPr>
      </p:pic>
      <p:pic>
        <p:nvPicPr>
          <p:cNvPr id="6" name="Picture 5" descr="A close up of a sign&#10;&#10;Description automatically generated">
            <a:extLst>
              <a:ext uri="{FF2B5EF4-FFF2-40B4-BE49-F238E27FC236}">
                <a16:creationId xmlns:a16="http://schemas.microsoft.com/office/drawing/2014/main" id="{1BD5B2E0-987C-3E4A-B8B6-EDCE73236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4" y="589664"/>
            <a:ext cx="2061230" cy="1726500"/>
          </a:xfrm>
          <a:prstGeom prst="rect">
            <a:avLst/>
          </a:prstGeom>
        </p:spPr>
      </p:pic>
    </p:spTree>
    <p:extLst>
      <p:ext uri="{BB962C8B-B14F-4D97-AF65-F5344CB8AC3E}">
        <p14:creationId xmlns:p14="http://schemas.microsoft.com/office/powerpoint/2010/main" val="2938481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Placeholder 4" descr="Picture Placeholder 4"/>
          <p:cNvPicPr>
            <a:picLocks noGrp="1" noChangeAspect="1"/>
          </p:cNvPicPr>
          <p:nvPr>
            <p:ph type="pic" idx="13"/>
          </p:nvPr>
        </p:nvPicPr>
        <p:blipFill>
          <a:blip r:embed="rId2"/>
          <a:srcRect l="27778" r="27778"/>
          <a:stretch>
            <a:fillRect/>
          </a:stretch>
        </p:blipFill>
        <p:spPr>
          <a:prstGeom prst="rect">
            <a:avLst/>
          </a:prstGeom>
        </p:spPr>
      </p:pic>
      <p:sp>
        <p:nvSpPr>
          <p:cNvPr id="133" name="St. Anthony of Padua"/>
          <p:cNvSpPr txBox="1">
            <a:spLocks noGrp="1"/>
          </p:cNvSpPr>
          <p:nvPr>
            <p:ph type="title"/>
          </p:nvPr>
        </p:nvSpPr>
        <p:spPr>
          <a:prstGeom prst="rect">
            <a:avLst/>
          </a:prstGeom>
        </p:spPr>
        <p:txBody>
          <a:bodyPr>
            <a:normAutofit fontScale="90000"/>
          </a:bodyPr>
          <a:lstStyle>
            <a:lvl1pPr>
              <a:defRPr sz="5700" spc="-200"/>
            </a:lvl1pPr>
          </a:lstStyle>
          <a:p>
            <a:r>
              <a:t>Immaculate Conception </a:t>
            </a:r>
          </a:p>
        </p:txBody>
      </p:sp>
      <p:sp>
        <p:nvSpPr>
          <p:cNvPr id="134" name="Text Placeholder 1"/>
          <p:cNvSpPr txBox="1">
            <a:spLocks noGrp="1"/>
          </p:cNvSpPr>
          <p:nvPr>
            <p:ph type="body" sz="half" idx="1"/>
          </p:nvPr>
        </p:nvSpPr>
        <p:spPr>
          <a:prstGeom prst="rect">
            <a:avLst/>
          </a:prstGeom>
        </p:spPr>
        <p:txBody>
          <a:bodyPr/>
          <a:lstStyle/>
          <a:p>
            <a:r>
              <a:t>142kW rooftop system (440 panels) </a:t>
            </a:r>
          </a:p>
          <a:p>
            <a:r>
              <a:t>Offsetting 100% of energy consumption annually</a:t>
            </a:r>
          </a:p>
          <a:p>
            <a:r>
              <a:t>25-year Power Purchase Agreement </a:t>
            </a:r>
          </a:p>
          <a:p>
            <a:r>
              <a:t>14% savings compared to current electric bill</a:t>
            </a:r>
          </a:p>
        </p:txBody>
      </p:sp>
    </p:spTree>
    <p:extLst>
      <p:ext uri="{BB962C8B-B14F-4D97-AF65-F5344CB8AC3E}">
        <p14:creationId xmlns:p14="http://schemas.microsoft.com/office/powerpoint/2010/main" val="38631263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Placeholder 4" descr="Picture Placeholder 4"/>
          <p:cNvPicPr>
            <a:picLocks noGrp="1" noChangeAspect="1"/>
          </p:cNvPicPr>
          <p:nvPr>
            <p:ph type="pic" idx="13"/>
          </p:nvPr>
        </p:nvPicPr>
        <p:blipFill>
          <a:blip r:embed="rId2"/>
          <a:srcRect l="27778" r="27778"/>
          <a:stretch>
            <a:fillRect/>
          </a:stretch>
        </p:blipFill>
        <p:spPr>
          <a:prstGeom prst="rect">
            <a:avLst/>
          </a:prstGeom>
        </p:spPr>
      </p:pic>
      <p:sp>
        <p:nvSpPr>
          <p:cNvPr id="137" name="St. Anthony of Padua"/>
          <p:cNvSpPr txBox="1">
            <a:spLocks noGrp="1"/>
          </p:cNvSpPr>
          <p:nvPr>
            <p:ph type="title"/>
          </p:nvPr>
        </p:nvSpPr>
        <p:spPr>
          <a:prstGeom prst="rect">
            <a:avLst/>
          </a:prstGeom>
        </p:spPr>
        <p:txBody>
          <a:bodyPr>
            <a:normAutofit fontScale="90000"/>
          </a:bodyPr>
          <a:lstStyle>
            <a:lvl1pPr>
              <a:defRPr sz="5700" spc="-200"/>
            </a:lvl1pPr>
          </a:lstStyle>
          <a:p>
            <a:r>
              <a:t>Catholic Charities - ADW</a:t>
            </a:r>
          </a:p>
        </p:txBody>
      </p:sp>
      <p:sp>
        <p:nvSpPr>
          <p:cNvPr id="138" name="Text Placeholder 1"/>
          <p:cNvSpPr txBox="1">
            <a:spLocks noGrp="1"/>
          </p:cNvSpPr>
          <p:nvPr>
            <p:ph type="body" sz="half" idx="1"/>
          </p:nvPr>
        </p:nvSpPr>
        <p:spPr>
          <a:prstGeom prst="rect">
            <a:avLst/>
          </a:prstGeom>
        </p:spPr>
        <p:txBody>
          <a:bodyPr>
            <a:normAutofit lnSpcReduction="10000"/>
          </a:bodyPr>
          <a:lstStyle/>
          <a:p>
            <a:pPr marL="243772" indent="-243772" defTabSz="373783">
              <a:spcBef>
                <a:spcPts val="2391"/>
              </a:spcBef>
              <a:defRPr sz="2730"/>
            </a:pPr>
            <a:r>
              <a:t>2.02MW ground-mount system (5072 solar panels)</a:t>
            </a:r>
          </a:p>
          <a:p>
            <a:pPr marL="243772" indent="-243772" defTabSz="373783">
              <a:spcBef>
                <a:spcPts val="2391"/>
              </a:spcBef>
              <a:defRPr sz="2730"/>
            </a:pPr>
            <a:r>
              <a:t>Largest solar project in history of Washington, DC</a:t>
            </a:r>
          </a:p>
          <a:p>
            <a:pPr marL="243772" indent="-243772" defTabSz="373783">
              <a:spcBef>
                <a:spcPts val="2391"/>
              </a:spcBef>
              <a:defRPr sz="2730"/>
            </a:pPr>
            <a:r>
              <a:t>Includes 5-acre pollinator meadow with 650,000 pollinating plants</a:t>
            </a:r>
          </a:p>
          <a:p>
            <a:pPr marL="243772" indent="-243772" defTabSz="373783">
              <a:spcBef>
                <a:spcPts val="2391"/>
              </a:spcBef>
              <a:defRPr sz="2730"/>
            </a:pPr>
            <a:r>
              <a:t>Will save CCADW several hundred thousand annually</a:t>
            </a:r>
          </a:p>
        </p:txBody>
      </p:sp>
    </p:spTree>
    <p:extLst>
      <p:ext uri="{BB962C8B-B14F-4D97-AF65-F5344CB8AC3E}">
        <p14:creationId xmlns:p14="http://schemas.microsoft.com/office/powerpoint/2010/main" val="325138028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Placeholder 4" descr="Picture Placeholder 4"/>
          <p:cNvPicPr>
            <a:picLocks noGrp="1" noChangeAspect="1"/>
          </p:cNvPicPr>
          <p:nvPr>
            <p:ph type="pic" idx="13"/>
          </p:nvPr>
        </p:nvPicPr>
        <p:blipFill>
          <a:blip r:embed="rId2"/>
          <a:srcRect l="20245" r="20245"/>
          <a:stretch>
            <a:fillRect/>
          </a:stretch>
        </p:blipFill>
        <p:spPr>
          <a:prstGeom prst="rect">
            <a:avLst/>
          </a:prstGeom>
        </p:spPr>
      </p:pic>
      <p:sp>
        <p:nvSpPr>
          <p:cNvPr id="141" name="St. Anthony of Padua"/>
          <p:cNvSpPr txBox="1">
            <a:spLocks noGrp="1"/>
          </p:cNvSpPr>
          <p:nvPr>
            <p:ph type="title"/>
          </p:nvPr>
        </p:nvSpPr>
        <p:spPr>
          <a:prstGeom prst="rect">
            <a:avLst/>
          </a:prstGeom>
        </p:spPr>
        <p:txBody>
          <a:bodyPr>
            <a:normAutofit fontScale="90000"/>
          </a:bodyPr>
          <a:lstStyle>
            <a:lvl1pPr>
              <a:defRPr sz="5700" spc="-200"/>
            </a:lvl1pPr>
          </a:lstStyle>
          <a:p>
            <a:r>
              <a:t>Order of Carmelites</a:t>
            </a:r>
          </a:p>
        </p:txBody>
      </p:sp>
      <p:sp>
        <p:nvSpPr>
          <p:cNvPr id="142" name="Text Placeholder 1"/>
          <p:cNvSpPr txBox="1">
            <a:spLocks noGrp="1"/>
          </p:cNvSpPr>
          <p:nvPr>
            <p:ph type="body" sz="half" idx="1"/>
          </p:nvPr>
        </p:nvSpPr>
        <p:spPr>
          <a:prstGeom prst="rect">
            <a:avLst/>
          </a:prstGeom>
        </p:spPr>
        <p:txBody>
          <a:bodyPr/>
          <a:lstStyle/>
          <a:p>
            <a:r>
              <a:t>378kW rooftop project in IL + 127kW ground-mount project in DC</a:t>
            </a:r>
          </a:p>
          <a:p>
            <a:r>
              <a:t>20% savings compared to current electric bill</a:t>
            </a:r>
          </a:p>
          <a:p>
            <a:r>
              <a:t>20-year Power Purchase Agreement</a:t>
            </a:r>
          </a:p>
          <a:p>
            <a:r>
              <a:t>Offsetting 50% of electrical use</a:t>
            </a:r>
          </a:p>
        </p:txBody>
      </p:sp>
    </p:spTree>
    <p:extLst>
      <p:ext uri="{BB962C8B-B14F-4D97-AF65-F5344CB8AC3E}">
        <p14:creationId xmlns:p14="http://schemas.microsoft.com/office/powerpoint/2010/main" val="150137469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olar + Efficiency - Challenges"/>
          <p:cNvSpPr txBox="1">
            <a:spLocks noGrp="1"/>
          </p:cNvSpPr>
          <p:nvPr>
            <p:ph type="title"/>
          </p:nvPr>
        </p:nvSpPr>
        <p:spPr>
          <a:prstGeom prst="rect">
            <a:avLst/>
          </a:prstGeom>
        </p:spPr>
        <p:txBody>
          <a:bodyPr/>
          <a:lstStyle>
            <a:lvl1pPr>
              <a:defRPr spc="-200"/>
            </a:lvl1pPr>
          </a:lstStyle>
          <a:p>
            <a:r>
              <a:t>Why Is This So Hard?</a:t>
            </a:r>
          </a:p>
        </p:txBody>
      </p:sp>
      <p:sp>
        <p:nvSpPr>
          <p:cNvPr id="145" name="Challenge 1: Achieving the best possible outcome for energy projects requires hard choices and substantial investment of time.…"/>
          <p:cNvSpPr txBox="1">
            <a:spLocks noGrp="1"/>
          </p:cNvSpPr>
          <p:nvPr>
            <p:ph type="body" idx="1"/>
          </p:nvPr>
        </p:nvSpPr>
        <p:spPr>
          <a:prstGeom prst="rect">
            <a:avLst/>
          </a:prstGeom>
        </p:spPr>
        <p:txBody>
          <a:bodyPr>
            <a:normAutofit fontScale="77500" lnSpcReduction="20000"/>
          </a:bodyPr>
          <a:lstStyle/>
          <a:p>
            <a:pPr marL="357173" indent="-357173">
              <a:defRPr sz="2600" b="1"/>
            </a:pPr>
            <a:r>
              <a:t>Challenge 1:</a:t>
            </a:r>
            <a:r>
              <a:rPr b="0"/>
              <a:t> Achieving the best possible outcome for energy projects requires hard choices and substantial investment of time. </a:t>
            </a:r>
          </a:p>
          <a:p>
            <a:pPr marL="357173" indent="-357173">
              <a:defRPr sz="2600" b="1"/>
            </a:pPr>
            <a:r>
              <a:t>Challenge 2:</a:t>
            </a:r>
            <a:r>
              <a:rPr b="0"/>
              <a:t> There are many benefits to both pairing energy efficiency and renewable energy projects, as well as significant tax benefits available for these projects. Catholic organizations struggle to take advantage of both. </a:t>
            </a:r>
          </a:p>
          <a:p>
            <a:pPr marL="357173" indent="-357173">
              <a:defRPr sz="2600" b="1"/>
            </a:pPr>
            <a:r>
              <a:t>Challenge 3:</a:t>
            </a:r>
            <a:r>
              <a:rPr b="0"/>
              <a:t> Identifying trusted advisors with the technical expertise and who are mission-aligned with Catholic organizations is hard to find. </a:t>
            </a:r>
          </a:p>
          <a:p>
            <a:pPr marL="0" indent="0" algn="ctr">
              <a:buNone/>
              <a:defRPr sz="2600" b="1" u="sng"/>
            </a:pPr>
            <a:r>
              <a:t>Catholic Energies Solves These Challenges</a:t>
            </a:r>
          </a:p>
        </p:txBody>
      </p:sp>
    </p:spTree>
    <p:extLst>
      <p:ext uri="{BB962C8B-B14F-4D97-AF65-F5344CB8AC3E}">
        <p14:creationId xmlns:p14="http://schemas.microsoft.com/office/powerpoint/2010/main" val="298464962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4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4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olutions"/>
          <p:cNvSpPr txBox="1">
            <a:spLocks noGrp="1"/>
          </p:cNvSpPr>
          <p:nvPr>
            <p:ph type="title"/>
          </p:nvPr>
        </p:nvSpPr>
        <p:spPr>
          <a:prstGeom prst="rect">
            <a:avLst/>
          </a:prstGeom>
        </p:spPr>
        <p:txBody>
          <a:bodyPr/>
          <a:lstStyle>
            <a:lvl1pPr>
              <a:defRPr spc="-200"/>
            </a:lvl1pPr>
          </a:lstStyle>
          <a:p>
            <a:r>
              <a:t>How We Work</a:t>
            </a:r>
          </a:p>
        </p:txBody>
      </p:sp>
      <p:sp>
        <p:nvSpPr>
          <p:cNvPr id="148" name="Catholic Energies provides turnkey project development limiting your investment of time, personnel and money needed to execute projects.…"/>
          <p:cNvSpPr txBox="1">
            <a:spLocks noGrp="1"/>
          </p:cNvSpPr>
          <p:nvPr>
            <p:ph type="body" idx="1"/>
          </p:nvPr>
        </p:nvSpPr>
        <p:spPr>
          <a:prstGeom prst="rect">
            <a:avLst/>
          </a:prstGeom>
        </p:spPr>
        <p:txBody>
          <a:bodyPr>
            <a:normAutofit fontScale="77500" lnSpcReduction="20000"/>
          </a:bodyPr>
          <a:lstStyle/>
          <a:p>
            <a:pPr marL="357173" indent="-357173">
              <a:defRPr sz="2600"/>
            </a:pPr>
            <a:r>
              <a:t>Catholic Energies provides turnkey project development limiting your investment of time, personnel and money needed to execute projects.</a:t>
            </a:r>
          </a:p>
          <a:p>
            <a:pPr marL="357173" indent="-357173">
              <a:defRPr sz="2600"/>
            </a:pPr>
            <a:r>
              <a:t>Catholic Energies combines both efficiency and solar into a single project, enabling a reduction in both energy consumption and energy &amp; demand costs.</a:t>
            </a:r>
          </a:p>
          <a:p>
            <a:pPr marL="357173" indent="-357173">
              <a:defRPr sz="2600"/>
            </a:pPr>
            <a:r>
              <a:t>Catholic Energies enables Catholic organizations to pursue these projects with no upfront cost and no maintenance risk.</a:t>
            </a:r>
          </a:p>
          <a:p>
            <a:pPr marL="357173" indent="-357173">
              <a:defRPr sz="2600"/>
            </a:pPr>
            <a:r>
              <a:t>Catholic Energies </a:t>
            </a:r>
            <a:r>
              <a:rPr u="sng"/>
              <a:t>does not charge</a:t>
            </a:r>
            <a:r>
              <a:t> for this service; our fee is paid by investors if projects are successful.</a:t>
            </a:r>
          </a:p>
        </p:txBody>
      </p:sp>
    </p:spTree>
    <p:extLst>
      <p:ext uri="{BB962C8B-B14F-4D97-AF65-F5344CB8AC3E}">
        <p14:creationId xmlns:p14="http://schemas.microsoft.com/office/powerpoint/2010/main" val="406803445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Expected Results"/>
          <p:cNvSpPr txBox="1">
            <a:spLocks noGrp="1"/>
          </p:cNvSpPr>
          <p:nvPr>
            <p:ph type="title"/>
          </p:nvPr>
        </p:nvSpPr>
        <p:spPr>
          <a:prstGeom prst="rect">
            <a:avLst/>
          </a:prstGeom>
        </p:spPr>
        <p:txBody>
          <a:bodyPr/>
          <a:lstStyle>
            <a:lvl1pPr>
              <a:defRPr spc="-200"/>
            </a:lvl1pPr>
          </a:lstStyle>
          <a:p>
            <a:r>
              <a:t>Our Commitment </a:t>
            </a:r>
          </a:p>
        </p:txBody>
      </p:sp>
      <p:sp>
        <p:nvSpPr>
          <p:cNvPr id="151" name="No Capital Expense Whatsoever…"/>
          <p:cNvSpPr txBox="1">
            <a:spLocks noGrp="1"/>
          </p:cNvSpPr>
          <p:nvPr>
            <p:ph type="body" idx="1"/>
          </p:nvPr>
        </p:nvSpPr>
        <p:spPr>
          <a:prstGeom prst="rect">
            <a:avLst/>
          </a:prstGeom>
        </p:spPr>
        <p:txBody>
          <a:bodyPr>
            <a:normAutofit fontScale="70000" lnSpcReduction="20000"/>
          </a:bodyPr>
          <a:lstStyle/>
          <a:p>
            <a:pPr marL="325671" indent="-325671" defTabSz="374522">
              <a:spcBef>
                <a:spcPts val="2601"/>
              </a:spcBef>
              <a:defRPr sz="2522"/>
            </a:pPr>
            <a:r>
              <a:t>We will take the time to understand your needs – this is not a “one-size-fits-all” exercise</a:t>
            </a:r>
            <a:endParaRPr sz="2387"/>
          </a:p>
          <a:p>
            <a:pPr marL="325671" indent="-325671" defTabSz="374522">
              <a:spcBef>
                <a:spcPts val="2601"/>
              </a:spcBef>
              <a:defRPr sz="2522"/>
            </a:pPr>
            <a:r>
              <a:t>We will work diligently on your behalf – we work for you</a:t>
            </a:r>
            <a:endParaRPr sz="2387"/>
          </a:p>
          <a:p>
            <a:pPr marL="325671" indent="-325671" defTabSz="374522">
              <a:spcBef>
                <a:spcPts val="2601"/>
              </a:spcBef>
              <a:defRPr sz="2522"/>
            </a:pPr>
            <a:r>
              <a:t>We will share the details of the economics of the projects with you</a:t>
            </a:r>
            <a:endParaRPr sz="2387"/>
          </a:p>
          <a:p>
            <a:pPr marL="325671" indent="-325671" defTabSz="374522">
              <a:spcBef>
                <a:spcPts val="2601"/>
              </a:spcBef>
              <a:defRPr sz="2522"/>
            </a:pPr>
            <a:r>
              <a:t>We will ensure that all aspects of the project – from the materials used to the companies involved to the capital invested – are in alignment with Catholic values</a:t>
            </a:r>
            <a:endParaRPr sz="2387"/>
          </a:p>
          <a:p>
            <a:pPr marL="325671" indent="-325671" defTabSz="374522">
              <a:spcBef>
                <a:spcPts val="2601"/>
              </a:spcBef>
              <a:defRPr sz="2522"/>
            </a:pPr>
            <a:r>
              <a:t>We will work collaboratively with you to ensure that the project checks off more boxes than just contributing to the bottom line – we understand the moral and spiritual imperative to care for creation and care for the poor</a:t>
            </a:r>
          </a:p>
        </p:txBody>
      </p:sp>
    </p:spTree>
    <p:extLst>
      <p:ext uri="{BB962C8B-B14F-4D97-AF65-F5344CB8AC3E}">
        <p14:creationId xmlns:p14="http://schemas.microsoft.com/office/powerpoint/2010/main" val="226539755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Our Method"/>
          <p:cNvSpPr txBox="1">
            <a:spLocks noGrp="1"/>
          </p:cNvSpPr>
          <p:nvPr>
            <p:ph type="title"/>
          </p:nvPr>
        </p:nvSpPr>
        <p:spPr>
          <a:prstGeom prst="rect">
            <a:avLst/>
          </a:prstGeom>
        </p:spPr>
        <p:txBody>
          <a:bodyPr/>
          <a:lstStyle>
            <a:lvl1pPr>
              <a:defRPr spc="-200"/>
            </a:lvl1pPr>
          </a:lstStyle>
          <a:p>
            <a:r>
              <a:t>How We Do It</a:t>
            </a:r>
          </a:p>
        </p:txBody>
      </p:sp>
      <p:sp>
        <p:nvSpPr>
          <p:cNvPr id="154" name="Evaluate 12 months of your electricity bills - COMPLETE…"/>
          <p:cNvSpPr txBox="1">
            <a:spLocks noGrp="1"/>
          </p:cNvSpPr>
          <p:nvPr>
            <p:ph type="body" idx="1"/>
          </p:nvPr>
        </p:nvSpPr>
        <p:spPr>
          <a:prstGeom prst="rect">
            <a:avLst/>
          </a:prstGeom>
        </p:spPr>
        <p:txBody>
          <a:bodyPr>
            <a:normAutofit fontScale="85000" lnSpcReduction="20000"/>
          </a:bodyPr>
          <a:lstStyle/>
          <a:p>
            <a:pPr marL="235735" indent="-235735" defTabSz="271096">
              <a:spcBef>
                <a:spcPts val="1898"/>
              </a:spcBef>
              <a:defRPr sz="2600"/>
            </a:pPr>
            <a:r>
              <a:t>Evaluate 12 months of electricity bills – not all bills are created equal</a:t>
            </a:r>
            <a:endParaRPr b="1" u="sng"/>
          </a:p>
          <a:p>
            <a:pPr marL="235735" indent="-235735" defTabSz="271096">
              <a:spcBef>
                <a:spcPts val="1898"/>
              </a:spcBef>
              <a:defRPr sz="2600"/>
            </a:pPr>
            <a:r>
              <a:t>Create a preliminary design of the project, including projected costs and savings </a:t>
            </a:r>
          </a:p>
          <a:p>
            <a:pPr marL="235735" indent="-235735" defTabSz="271096">
              <a:spcBef>
                <a:spcPts val="1898"/>
              </a:spcBef>
              <a:defRPr sz="2600"/>
            </a:pPr>
            <a:r>
              <a:t>Obtain a signed, non-binding Letter of Intent </a:t>
            </a:r>
            <a:endParaRPr b="1" u="sng"/>
          </a:p>
          <a:p>
            <a:pPr marL="235735" indent="-235735" defTabSz="271096">
              <a:spcBef>
                <a:spcPts val="1898"/>
              </a:spcBef>
              <a:defRPr sz="2600"/>
            </a:pPr>
            <a:r>
              <a:t>Secure final project pricing and design</a:t>
            </a:r>
            <a:endParaRPr b="1" u="sng"/>
          </a:p>
          <a:p>
            <a:pPr marL="235735" indent="-235735" defTabSz="271096">
              <a:spcBef>
                <a:spcPts val="1898"/>
              </a:spcBef>
              <a:defRPr sz="2600"/>
            </a:pPr>
            <a:r>
              <a:t>Execute contracts </a:t>
            </a:r>
            <a:endParaRPr sz="1336"/>
          </a:p>
          <a:p>
            <a:pPr marL="235735" indent="-235735" defTabSz="271096">
              <a:spcBef>
                <a:spcPts val="1898"/>
              </a:spcBef>
              <a:defRPr sz="2600"/>
            </a:pPr>
            <a:r>
              <a:t>Serve as your Owners Representative throughout the construction of the project</a:t>
            </a:r>
          </a:p>
        </p:txBody>
      </p:sp>
    </p:spTree>
    <p:extLst>
      <p:ext uri="{BB962C8B-B14F-4D97-AF65-F5344CB8AC3E}">
        <p14:creationId xmlns:p14="http://schemas.microsoft.com/office/powerpoint/2010/main" val="70827286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Our Method"/>
          <p:cNvSpPr txBox="1">
            <a:spLocks noGrp="1"/>
          </p:cNvSpPr>
          <p:nvPr>
            <p:ph type="title"/>
          </p:nvPr>
        </p:nvSpPr>
        <p:spPr>
          <a:prstGeom prst="rect">
            <a:avLst/>
          </a:prstGeom>
        </p:spPr>
        <p:txBody>
          <a:bodyPr/>
          <a:lstStyle>
            <a:lvl1pPr>
              <a:defRPr spc="-200"/>
            </a:lvl1pPr>
          </a:lstStyle>
          <a:p>
            <a:r>
              <a:t>Deep Dive – Contracts</a:t>
            </a:r>
          </a:p>
        </p:txBody>
      </p:sp>
      <p:graphicFrame>
        <p:nvGraphicFramePr>
          <p:cNvPr id="157" name="Table"/>
          <p:cNvGraphicFramePr/>
          <p:nvPr/>
        </p:nvGraphicFramePr>
        <p:xfrm>
          <a:off x="2670872" y="2143720"/>
          <a:ext cx="6850254" cy="2935221"/>
        </p:xfrm>
        <a:graphic>
          <a:graphicData uri="http://schemas.openxmlformats.org/drawingml/2006/table">
            <a:tbl>
              <a:tblPr firstRow="1" firstCol="1"/>
              <a:tblGrid>
                <a:gridCol w="1515322">
                  <a:extLst>
                    <a:ext uri="{9D8B030D-6E8A-4147-A177-3AD203B41FA5}">
                      <a16:colId xmlns:a16="http://schemas.microsoft.com/office/drawing/2014/main" val="20000"/>
                    </a:ext>
                  </a:extLst>
                </a:gridCol>
                <a:gridCol w="1803357">
                  <a:extLst>
                    <a:ext uri="{9D8B030D-6E8A-4147-A177-3AD203B41FA5}">
                      <a16:colId xmlns:a16="http://schemas.microsoft.com/office/drawing/2014/main" val="20001"/>
                    </a:ext>
                  </a:extLst>
                </a:gridCol>
                <a:gridCol w="1477751">
                  <a:extLst>
                    <a:ext uri="{9D8B030D-6E8A-4147-A177-3AD203B41FA5}">
                      <a16:colId xmlns:a16="http://schemas.microsoft.com/office/drawing/2014/main" val="20002"/>
                    </a:ext>
                  </a:extLst>
                </a:gridCol>
                <a:gridCol w="2053824">
                  <a:extLst>
                    <a:ext uri="{9D8B030D-6E8A-4147-A177-3AD203B41FA5}">
                      <a16:colId xmlns:a16="http://schemas.microsoft.com/office/drawing/2014/main" val="20003"/>
                    </a:ext>
                  </a:extLst>
                </a:gridCol>
              </a:tblGrid>
              <a:tr h="456164">
                <a:tc>
                  <a:txBody>
                    <a:bodyPr/>
                    <a:lstStyle/>
                    <a:p>
                      <a:pPr>
                        <a:defRPr>
                          <a:sym typeface="Didot"/>
                        </a:defRPr>
                      </a:pPr>
                      <a:endParaRPr sz="1300"/>
                    </a:p>
                  </a:txBody>
                  <a:tcPr marL="0" marR="0" marT="0" marB="0" horzOverflow="overflow"/>
                </a:tc>
                <a:tc>
                  <a:txBody>
                    <a:bodyPr/>
                    <a:lstStyle/>
                    <a:p>
                      <a:pPr>
                        <a:defRPr sz="1800" b="0">
                          <a:solidFill>
                            <a:srgbClr val="000000"/>
                          </a:solidFill>
                        </a:defRPr>
                      </a:pPr>
                      <a:r>
                        <a:rPr sz="1100" b="1">
                          <a:solidFill>
                            <a:srgbClr val="324863"/>
                          </a:solidFill>
                          <a:sym typeface="Didot"/>
                        </a:rPr>
                        <a:t>Power Purchase  Agreement</a:t>
                      </a:r>
                    </a:p>
                  </a:txBody>
                  <a:tcPr marL="0" marR="0" marT="0" marB="0" horzOverflow="overflow"/>
                </a:tc>
                <a:tc>
                  <a:txBody>
                    <a:bodyPr/>
                    <a:lstStyle/>
                    <a:p>
                      <a:pPr>
                        <a:defRPr sz="1800" b="0">
                          <a:solidFill>
                            <a:srgbClr val="000000"/>
                          </a:solidFill>
                        </a:defRPr>
                      </a:pPr>
                      <a:r>
                        <a:rPr sz="1100" b="1">
                          <a:solidFill>
                            <a:srgbClr val="324863"/>
                          </a:solidFill>
                          <a:sym typeface="Didot"/>
                        </a:rPr>
                        <a:t>Capital Lease </a:t>
                      </a:r>
                    </a:p>
                  </a:txBody>
                  <a:tcPr marL="0" marR="0" marT="0" marB="0" horzOverflow="overflow"/>
                </a:tc>
                <a:tc>
                  <a:txBody>
                    <a:bodyPr/>
                    <a:lstStyle/>
                    <a:p>
                      <a:pPr>
                        <a:defRPr sz="1800" b="0">
                          <a:solidFill>
                            <a:srgbClr val="000000"/>
                          </a:solidFill>
                        </a:defRPr>
                      </a:pPr>
                      <a:r>
                        <a:rPr sz="1100" b="1">
                          <a:solidFill>
                            <a:srgbClr val="324863"/>
                          </a:solidFill>
                          <a:sym typeface="Didot"/>
                        </a:rPr>
                        <a:t>Solar Services Agreement</a:t>
                      </a:r>
                    </a:p>
                  </a:txBody>
                  <a:tcPr marL="0" marR="0" marT="0" marB="0" horzOverflow="overflow"/>
                </a:tc>
                <a:extLst>
                  <a:ext uri="{0D108BD9-81ED-4DB2-BD59-A6C34878D82A}">
                    <a16:rowId xmlns:a16="http://schemas.microsoft.com/office/drawing/2014/main" val="10000"/>
                  </a:ext>
                </a:extLst>
              </a:tr>
              <a:tr h="232921">
                <a:tc>
                  <a:txBody>
                    <a:bodyPr/>
                    <a:lstStyle/>
                    <a:p>
                      <a:pPr>
                        <a:defRPr sz="1800" b="0">
                          <a:solidFill>
                            <a:srgbClr val="000000"/>
                          </a:solidFill>
                        </a:defRPr>
                      </a:pPr>
                      <a:r>
                        <a:rPr sz="1100" b="1">
                          <a:solidFill>
                            <a:srgbClr val="324863"/>
                          </a:solidFill>
                          <a:sym typeface="Didot"/>
                        </a:rPr>
                        <a:t>Duration</a:t>
                      </a:r>
                    </a:p>
                  </a:txBody>
                  <a:tcPr marL="0" marR="0" marT="0" marB="0" horzOverflow="overflow"/>
                </a:tc>
                <a:tc>
                  <a:txBody>
                    <a:bodyPr/>
                    <a:lstStyle/>
                    <a:p>
                      <a:pPr>
                        <a:defRPr sz="1800">
                          <a:solidFill>
                            <a:srgbClr val="000000"/>
                          </a:solidFill>
                        </a:defRPr>
                      </a:pPr>
                      <a:r>
                        <a:rPr sz="1100">
                          <a:solidFill>
                            <a:srgbClr val="324863"/>
                          </a:solidFill>
                          <a:sym typeface="Didot"/>
                        </a:rPr>
                        <a:t>15-25 Years</a:t>
                      </a:r>
                    </a:p>
                  </a:txBody>
                  <a:tcPr marL="0" marR="0" marT="0" marB="0" horzOverflow="overflow"/>
                </a:tc>
                <a:tc>
                  <a:txBody>
                    <a:bodyPr/>
                    <a:lstStyle/>
                    <a:p>
                      <a:pPr>
                        <a:defRPr sz="1800">
                          <a:solidFill>
                            <a:srgbClr val="000000"/>
                          </a:solidFill>
                        </a:defRPr>
                      </a:pPr>
                      <a:r>
                        <a:rPr sz="1100">
                          <a:solidFill>
                            <a:srgbClr val="324863"/>
                          </a:solidFill>
                          <a:sym typeface="Didot"/>
                        </a:rPr>
                        <a:t>5-10 Years</a:t>
                      </a:r>
                    </a:p>
                  </a:txBody>
                  <a:tcPr marL="0" marR="0" marT="0" marB="0" horzOverflow="overflow"/>
                </a:tc>
                <a:tc>
                  <a:txBody>
                    <a:bodyPr/>
                    <a:lstStyle/>
                    <a:p>
                      <a:pPr>
                        <a:defRPr sz="1800">
                          <a:solidFill>
                            <a:srgbClr val="000000"/>
                          </a:solidFill>
                        </a:defRPr>
                      </a:pPr>
                      <a:r>
                        <a:rPr sz="1100">
                          <a:solidFill>
                            <a:srgbClr val="324863"/>
                          </a:solidFill>
                          <a:sym typeface="Didot"/>
                        </a:rPr>
                        <a:t>25-30 Years</a:t>
                      </a:r>
                    </a:p>
                  </a:txBody>
                  <a:tcPr marL="0" marR="0" marT="0" marB="0" horzOverflow="overflow"/>
                </a:tc>
                <a:extLst>
                  <a:ext uri="{0D108BD9-81ED-4DB2-BD59-A6C34878D82A}">
                    <a16:rowId xmlns:a16="http://schemas.microsoft.com/office/drawing/2014/main" val="10001"/>
                  </a:ext>
                </a:extLst>
              </a:tr>
              <a:tr h="451699">
                <a:tc>
                  <a:txBody>
                    <a:bodyPr/>
                    <a:lstStyle/>
                    <a:p>
                      <a:pPr>
                        <a:defRPr sz="1800" b="0">
                          <a:solidFill>
                            <a:srgbClr val="000000"/>
                          </a:solidFill>
                        </a:defRPr>
                      </a:pPr>
                      <a:r>
                        <a:rPr sz="1100" b="1">
                          <a:solidFill>
                            <a:srgbClr val="324863"/>
                          </a:solidFill>
                          <a:sym typeface="Didot"/>
                        </a:rPr>
                        <a:t>Who Owns Equipment?</a:t>
                      </a:r>
                    </a:p>
                  </a:txBody>
                  <a:tcPr marL="0" marR="0" marT="0" marB="0" horzOverflow="overflow"/>
                </a:tc>
                <a:tc>
                  <a:txBody>
                    <a:bodyPr/>
                    <a:lstStyle/>
                    <a:p>
                      <a:pPr>
                        <a:defRPr sz="1800">
                          <a:solidFill>
                            <a:srgbClr val="000000"/>
                          </a:solidFill>
                        </a:defRPr>
                      </a:pPr>
                      <a:r>
                        <a:rPr sz="1100">
                          <a:solidFill>
                            <a:srgbClr val="324863"/>
                          </a:solidFill>
                          <a:sym typeface="Didot"/>
                        </a:rPr>
                        <a:t>3rd-party investor</a:t>
                      </a:r>
                    </a:p>
                  </a:txBody>
                  <a:tcPr marL="0" marR="0" marT="0" marB="0" horzOverflow="overflow"/>
                </a:tc>
                <a:tc>
                  <a:txBody>
                    <a:bodyPr/>
                    <a:lstStyle/>
                    <a:p>
                      <a:pPr>
                        <a:defRPr sz="1800">
                          <a:solidFill>
                            <a:srgbClr val="000000"/>
                          </a:solidFill>
                        </a:defRPr>
                      </a:pPr>
                      <a:r>
                        <a:rPr sz="1100">
                          <a:solidFill>
                            <a:srgbClr val="324863"/>
                          </a:solidFill>
                          <a:sym typeface="Didot"/>
                        </a:rPr>
                        <a:t>Catholic Organization</a:t>
                      </a:r>
                    </a:p>
                  </a:txBody>
                  <a:tcPr marL="0" marR="0" marT="0" marB="0" horzOverflow="overflow"/>
                </a:tc>
                <a:tc>
                  <a:txBody>
                    <a:bodyPr/>
                    <a:lstStyle/>
                    <a:p>
                      <a:pPr>
                        <a:defRPr sz="1800">
                          <a:solidFill>
                            <a:srgbClr val="000000"/>
                          </a:solidFill>
                        </a:defRPr>
                      </a:pPr>
                      <a:r>
                        <a:rPr sz="1100">
                          <a:solidFill>
                            <a:srgbClr val="324863"/>
                          </a:solidFill>
                          <a:sym typeface="Didot"/>
                        </a:rPr>
                        <a:t>Catholic Organization</a:t>
                      </a:r>
                    </a:p>
                  </a:txBody>
                  <a:tcPr marL="0" marR="0" marT="0" marB="0" horzOverflow="overflow"/>
                </a:tc>
                <a:extLst>
                  <a:ext uri="{0D108BD9-81ED-4DB2-BD59-A6C34878D82A}">
                    <a16:rowId xmlns:a16="http://schemas.microsoft.com/office/drawing/2014/main" val="10002"/>
                  </a:ext>
                </a:extLst>
              </a:tr>
              <a:tr h="228457">
                <a:tc>
                  <a:txBody>
                    <a:bodyPr/>
                    <a:lstStyle/>
                    <a:p>
                      <a:pPr>
                        <a:defRPr sz="1800" b="0">
                          <a:solidFill>
                            <a:srgbClr val="000000"/>
                          </a:solidFill>
                        </a:defRPr>
                      </a:pPr>
                      <a:r>
                        <a:rPr sz="1100" b="1">
                          <a:solidFill>
                            <a:srgbClr val="324863"/>
                          </a:solidFill>
                          <a:sym typeface="Didot"/>
                        </a:rPr>
                        <a:t>Mortgage Allowed?</a:t>
                      </a:r>
                    </a:p>
                  </a:txBody>
                  <a:tcPr marL="0" marR="0" marT="0" marB="0" horzOverflow="overflow"/>
                </a:tc>
                <a:tc>
                  <a:txBody>
                    <a:bodyPr/>
                    <a:lstStyle/>
                    <a:p>
                      <a:pPr>
                        <a:defRPr sz="1800">
                          <a:solidFill>
                            <a:srgbClr val="000000"/>
                          </a:solidFill>
                        </a:defRPr>
                      </a:pPr>
                      <a:r>
                        <a:rPr sz="1100">
                          <a:solidFill>
                            <a:srgbClr val="324863"/>
                          </a:solidFill>
                          <a:sym typeface="Didot"/>
                        </a:rPr>
                        <a:t>Yes</a:t>
                      </a:r>
                    </a:p>
                  </a:txBody>
                  <a:tcPr marL="0" marR="0" marT="0" marB="0" horzOverflow="overflow"/>
                </a:tc>
                <a:tc>
                  <a:txBody>
                    <a:bodyPr/>
                    <a:lstStyle/>
                    <a:p>
                      <a:pPr>
                        <a:defRPr sz="1800">
                          <a:solidFill>
                            <a:srgbClr val="000000"/>
                          </a:solidFill>
                        </a:defRPr>
                      </a:pPr>
                      <a:r>
                        <a:rPr sz="1100">
                          <a:solidFill>
                            <a:srgbClr val="324863"/>
                          </a:solidFill>
                          <a:sym typeface="Didot"/>
                        </a:rPr>
                        <a:t>No</a:t>
                      </a:r>
                    </a:p>
                  </a:txBody>
                  <a:tcPr marL="0" marR="0" marT="0" marB="0" horzOverflow="overflow"/>
                </a:tc>
                <a:tc>
                  <a:txBody>
                    <a:bodyPr/>
                    <a:lstStyle/>
                    <a:p>
                      <a:pPr>
                        <a:defRPr sz="1800">
                          <a:solidFill>
                            <a:srgbClr val="000000"/>
                          </a:solidFill>
                        </a:defRPr>
                      </a:pPr>
                      <a:r>
                        <a:rPr sz="1100">
                          <a:solidFill>
                            <a:srgbClr val="324863"/>
                          </a:solidFill>
                          <a:sym typeface="Didot"/>
                        </a:rPr>
                        <a:t>Yes</a:t>
                      </a:r>
                    </a:p>
                  </a:txBody>
                  <a:tcPr marL="0" marR="0" marT="0" marB="0" horzOverflow="overflow"/>
                </a:tc>
                <a:extLst>
                  <a:ext uri="{0D108BD9-81ED-4DB2-BD59-A6C34878D82A}">
                    <a16:rowId xmlns:a16="http://schemas.microsoft.com/office/drawing/2014/main" val="10003"/>
                  </a:ext>
                </a:extLst>
              </a:tr>
              <a:tr h="228457">
                <a:tc>
                  <a:txBody>
                    <a:bodyPr/>
                    <a:lstStyle/>
                    <a:p>
                      <a:pPr>
                        <a:defRPr sz="1800" b="0">
                          <a:solidFill>
                            <a:srgbClr val="000000"/>
                          </a:solidFill>
                        </a:defRPr>
                      </a:pPr>
                      <a:r>
                        <a:rPr sz="1100" b="1">
                          <a:solidFill>
                            <a:srgbClr val="324863"/>
                          </a:solidFill>
                          <a:sym typeface="Didot"/>
                        </a:rPr>
                        <a:t>Min Size (cost)</a:t>
                      </a:r>
                    </a:p>
                  </a:txBody>
                  <a:tcPr marL="0" marR="0" marT="0" marB="0" horzOverflow="overflow"/>
                </a:tc>
                <a:tc>
                  <a:txBody>
                    <a:bodyPr/>
                    <a:lstStyle/>
                    <a:p>
                      <a:pPr>
                        <a:defRPr sz="1800">
                          <a:solidFill>
                            <a:srgbClr val="000000"/>
                          </a:solidFill>
                        </a:defRPr>
                      </a:pPr>
                      <a:r>
                        <a:rPr sz="1100">
                          <a:solidFill>
                            <a:srgbClr val="324863"/>
                          </a:solidFill>
                          <a:sym typeface="Didot"/>
                        </a:rPr>
                        <a:t>$200,000</a:t>
                      </a:r>
                    </a:p>
                  </a:txBody>
                  <a:tcPr marL="0" marR="0" marT="0" marB="0" horzOverflow="overflow"/>
                </a:tc>
                <a:tc>
                  <a:txBody>
                    <a:bodyPr/>
                    <a:lstStyle/>
                    <a:p>
                      <a:pPr>
                        <a:defRPr sz="1800">
                          <a:solidFill>
                            <a:srgbClr val="000000"/>
                          </a:solidFill>
                        </a:defRPr>
                      </a:pPr>
                      <a:r>
                        <a:rPr sz="1100">
                          <a:solidFill>
                            <a:srgbClr val="324863"/>
                          </a:solidFill>
                          <a:sym typeface="Didot"/>
                        </a:rPr>
                        <a:t>$100,000</a:t>
                      </a:r>
                    </a:p>
                  </a:txBody>
                  <a:tcPr marL="0" marR="0" marT="0" marB="0" horzOverflow="overflow"/>
                </a:tc>
                <a:tc>
                  <a:txBody>
                    <a:bodyPr/>
                    <a:lstStyle/>
                    <a:p>
                      <a:pPr>
                        <a:defRPr sz="1800">
                          <a:solidFill>
                            <a:srgbClr val="000000"/>
                          </a:solidFill>
                        </a:defRPr>
                      </a:pPr>
                      <a:r>
                        <a:rPr sz="1100">
                          <a:solidFill>
                            <a:srgbClr val="324863"/>
                          </a:solidFill>
                          <a:sym typeface="Didot"/>
                        </a:rPr>
                        <a:t>$100,000</a:t>
                      </a:r>
                    </a:p>
                  </a:txBody>
                  <a:tcPr marL="0" marR="0" marT="0" marB="0" horzOverflow="overflow"/>
                </a:tc>
                <a:extLst>
                  <a:ext uri="{0D108BD9-81ED-4DB2-BD59-A6C34878D82A}">
                    <a16:rowId xmlns:a16="http://schemas.microsoft.com/office/drawing/2014/main" val="10004"/>
                  </a:ext>
                </a:extLst>
              </a:tr>
              <a:tr h="451699">
                <a:tc>
                  <a:txBody>
                    <a:bodyPr/>
                    <a:lstStyle/>
                    <a:p>
                      <a:pPr>
                        <a:defRPr sz="1800" b="0">
                          <a:solidFill>
                            <a:srgbClr val="000000"/>
                          </a:solidFill>
                        </a:defRPr>
                      </a:pPr>
                      <a:r>
                        <a:rPr sz="1100" b="1">
                          <a:solidFill>
                            <a:srgbClr val="324863"/>
                          </a:solidFill>
                          <a:sym typeface="Didot"/>
                        </a:rPr>
                        <a:t>Maintenance Responsibility</a:t>
                      </a:r>
                    </a:p>
                  </a:txBody>
                  <a:tcPr marL="0" marR="0" marT="0" marB="0" horzOverflow="overflow"/>
                </a:tc>
                <a:tc>
                  <a:txBody>
                    <a:bodyPr/>
                    <a:lstStyle/>
                    <a:p>
                      <a:pPr>
                        <a:defRPr sz="1800">
                          <a:solidFill>
                            <a:srgbClr val="000000"/>
                          </a:solidFill>
                        </a:defRPr>
                      </a:pPr>
                      <a:r>
                        <a:rPr sz="1100">
                          <a:solidFill>
                            <a:srgbClr val="324863"/>
                          </a:solidFill>
                          <a:sym typeface="Didot"/>
                        </a:rPr>
                        <a:t>3rd-party investor</a:t>
                      </a:r>
                    </a:p>
                  </a:txBody>
                  <a:tcPr marL="0" marR="0" marT="0" marB="0" horzOverflow="overflow"/>
                </a:tc>
                <a:tc>
                  <a:txBody>
                    <a:bodyPr/>
                    <a:lstStyle/>
                    <a:p>
                      <a:pPr>
                        <a:defRPr sz="1800">
                          <a:solidFill>
                            <a:srgbClr val="000000"/>
                          </a:solidFill>
                        </a:defRPr>
                      </a:pPr>
                      <a:r>
                        <a:rPr sz="1100">
                          <a:solidFill>
                            <a:srgbClr val="324863"/>
                          </a:solidFill>
                          <a:sym typeface="Didot"/>
                        </a:rPr>
                        <a:t>Catholic Organization</a:t>
                      </a:r>
                    </a:p>
                  </a:txBody>
                  <a:tcPr marL="0" marR="0" marT="0" marB="0" horzOverflow="overflow"/>
                </a:tc>
                <a:tc>
                  <a:txBody>
                    <a:bodyPr/>
                    <a:lstStyle/>
                    <a:p>
                      <a:pPr>
                        <a:defRPr sz="1800">
                          <a:solidFill>
                            <a:srgbClr val="000000"/>
                          </a:solidFill>
                        </a:defRPr>
                      </a:pPr>
                      <a:r>
                        <a:rPr sz="1100">
                          <a:solidFill>
                            <a:srgbClr val="324863"/>
                          </a:solidFill>
                          <a:sym typeface="Didot"/>
                        </a:rPr>
                        <a:t>Catholic Organization</a:t>
                      </a:r>
                    </a:p>
                  </a:txBody>
                  <a:tcPr marL="0" marR="0" marT="0" marB="0" horzOverflow="overflow"/>
                </a:tc>
                <a:extLst>
                  <a:ext uri="{0D108BD9-81ED-4DB2-BD59-A6C34878D82A}">
                    <a16:rowId xmlns:a16="http://schemas.microsoft.com/office/drawing/2014/main" val="10005"/>
                  </a:ext>
                </a:extLst>
              </a:tr>
              <a:tr h="451699">
                <a:tc>
                  <a:txBody>
                    <a:bodyPr/>
                    <a:lstStyle/>
                    <a:p>
                      <a:pPr>
                        <a:defRPr sz="1800" b="0">
                          <a:solidFill>
                            <a:srgbClr val="000000"/>
                          </a:solidFill>
                        </a:defRPr>
                      </a:pPr>
                      <a:r>
                        <a:rPr sz="1100" b="1">
                          <a:solidFill>
                            <a:srgbClr val="324863"/>
                          </a:solidFill>
                          <a:sym typeface="Didot"/>
                        </a:rPr>
                        <a:t>Down Payment Required?</a:t>
                      </a:r>
                    </a:p>
                  </a:txBody>
                  <a:tcPr marL="0" marR="0" marT="0" marB="0" horzOverflow="overflow"/>
                </a:tc>
                <a:tc>
                  <a:txBody>
                    <a:bodyPr/>
                    <a:lstStyle/>
                    <a:p>
                      <a:pPr>
                        <a:defRPr sz="1800">
                          <a:solidFill>
                            <a:srgbClr val="000000"/>
                          </a:solidFill>
                        </a:defRPr>
                      </a:pPr>
                      <a:r>
                        <a:rPr sz="1100">
                          <a:solidFill>
                            <a:srgbClr val="324863"/>
                          </a:solidFill>
                          <a:sym typeface="Didot"/>
                        </a:rPr>
                        <a:t>No</a:t>
                      </a:r>
                    </a:p>
                  </a:txBody>
                  <a:tcPr marL="0" marR="0" marT="0" marB="0" horzOverflow="overflow"/>
                </a:tc>
                <a:tc>
                  <a:txBody>
                    <a:bodyPr/>
                    <a:lstStyle/>
                    <a:p>
                      <a:pPr>
                        <a:defRPr sz="1800">
                          <a:solidFill>
                            <a:srgbClr val="000000"/>
                          </a:solidFill>
                        </a:defRPr>
                      </a:pPr>
                      <a:r>
                        <a:rPr sz="1100">
                          <a:solidFill>
                            <a:srgbClr val="324863"/>
                          </a:solidFill>
                          <a:sym typeface="Didot"/>
                        </a:rPr>
                        <a:t>No</a:t>
                      </a:r>
                    </a:p>
                  </a:txBody>
                  <a:tcPr marL="0" marR="0" marT="0" marB="0" horzOverflow="overflow"/>
                </a:tc>
                <a:tc>
                  <a:txBody>
                    <a:bodyPr/>
                    <a:lstStyle/>
                    <a:p>
                      <a:pPr>
                        <a:defRPr sz="1800">
                          <a:solidFill>
                            <a:srgbClr val="000000"/>
                          </a:solidFill>
                        </a:defRPr>
                      </a:pPr>
                      <a:r>
                        <a:rPr sz="1100">
                          <a:solidFill>
                            <a:srgbClr val="324863"/>
                          </a:solidFill>
                          <a:sym typeface="Didot"/>
                        </a:rPr>
                        <a:t>No</a:t>
                      </a:r>
                    </a:p>
                  </a:txBody>
                  <a:tcPr marL="0" marR="0" marT="0" marB="0" horzOverflow="overflow"/>
                </a:tc>
                <a:extLst>
                  <a:ext uri="{0D108BD9-81ED-4DB2-BD59-A6C34878D82A}">
                    <a16:rowId xmlns:a16="http://schemas.microsoft.com/office/drawing/2014/main" val="10006"/>
                  </a:ext>
                </a:extLst>
              </a:tr>
              <a:tr h="434125">
                <a:tc>
                  <a:txBody>
                    <a:bodyPr/>
                    <a:lstStyle/>
                    <a:p>
                      <a:pPr>
                        <a:defRPr sz="1800" b="0">
                          <a:solidFill>
                            <a:srgbClr val="000000"/>
                          </a:solidFill>
                        </a:defRPr>
                      </a:pPr>
                      <a:r>
                        <a:rPr sz="1100" b="1">
                          <a:solidFill>
                            <a:srgbClr val="324863"/>
                          </a:solidFill>
                          <a:sym typeface="Didot"/>
                        </a:rPr>
                        <a:t>Other considerations</a:t>
                      </a:r>
                    </a:p>
                  </a:txBody>
                  <a:tcPr marL="0" marR="0" marT="0" marB="0" horzOverflow="overflow"/>
                </a:tc>
                <a:tc>
                  <a:txBody>
                    <a:bodyPr/>
                    <a:lstStyle/>
                    <a:p>
                      <a:pPr>
                        <a:defRPr sz="1800">
                          <a:solidFill>
                            <a:srgbClr val="000000"/>
                          </a:solidFill>
                        </a:defRPr>
                      </a:pPr>
                      <a:r>
                        <a:rPr sz="1100">
                          <a:solidFill>
                            <a:srgbClr val="324863"/>
                          </a:solidFill>
                          <a:sym typeface="Didot"/>
                        </a:rPr>
                        <a:t>Buyouts offered beginning in Year 6</a:t>
                      </a:r>
                    </a:p>
                  </a:txBody>
                  <a:tcPr marL="0" marR="0" marT="0" marB="0" horzOverflow="overflow"/>
                </a:tc>
                <a:tc>
                  <a:txBody>
                    <a:bodyPr/>
                    <a:lstStyle/>
                    <a:p>
                      <a:pPr>
                        <a:defRPr sz="1800">
                          <a:solidFill>
                            <a:srgbClr val="000000"/>
                          </a:solidFill>
                        </a:defRPr>
                      </a:pPr>
                      <a:r>
                        <a:rPr sz="1100">
                          <a:solidFill>
                            <a:srgbClr val="324863"/>
                          </a:solidFill>
                          <a:sym typeface="Didot"/>
                        </a:rPr>
                        <a:t>May cost more than savings in early years</a:t>
                      </a:r>
                    </a:p>
                  </a:txBody>
                  <a:tcPr marL="0" marR="0" marT="0" marB="0" horzOverflow="overflow"/>
                </a:tc>
                <a:tc>
                  <a:txBody>
                    <a:bodyPr/>
                    <a:lstStyle/>
                    <a:p>
                      <a:pPr>
                        <a:defRPr sz="1800">
                          <a:solidFill>
                            <a:srgbClr val="000000"/>
                          </a:solidFill>
                        </a:defRPr>
                      </a:pPr>
                      <a:r>
                        <a:rPr sz="1100">
                          <a:solidFill>
                            <a:srgbClr val="324863"/>
                          </a:solidFill>
                          <a:sym typeface="Didot"/>
                        </a:rPr>
                        <a:t>Will require a special assessment on property</a:t>
                      </a:r>
                    </a:p>
                  </a:txBody>
                  <a:tcPr marL="0" marR="0" marT="0" marB="0"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483432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Our Method"/>
          <p:cNvSpPr txBox="1">
            <a:spLocks noGrp="1"/>
          </p:cNvSpPr>
          <p:nvPr>
            <p:ph type="title"/>
          </p:nvPr>
        </p:nvSpPr>
        <p:spPr>
          <a:prstGeom prst="rect">
            <a:avLst/>
          </a:prstGeom>
        </p:spPr>
        <p:txBody>
          <a:bodyPr/>
          <a:lstStyle>
            <a:lvl1pPr>
              <a:defRPr spc="-200"/>
            </a:lvl1pPr>
          </a:lstStyle>
          <a:p>
            <a:r>
              <a:t>What We Look For</a:t>
            </a:r>
          </a:p>
        </p:txBody>
      </p:sp>
      <p:sp>
        <p:nvSpPr>
          <p:cNvPr id="160" name="Evaluate 12 months of your electricity bills - COMPLETE…"/>
          <p:cNvSpPr txBox="1">
            <a:spLocks noGrp="1"/>
          </p:cNvSpPr>
          <p:nvPr>
            <p:ph type="body" idx="1"/>
          </p:nvPr>
        </p:nvSpPr>
        <p:spPr>
          <a:prstGeom prst="rect">
            <a:avLst/>
          </a:prstGeom>
        </p:spPr>
        <p:txBody>
          <a:bodyPr>
            <a:normAutofit fontScale="92500" lnSpcReduction="20000"/>
          </a:bodyPr>
          <a:lstStyle/>
          <a:p>
            <a:pPr marL="235735" indent="-235735" defTabSz="271096">
              <a:spcBef>
                <a:spcPts val="1898"/>
              </a:spcBef>
              <a:defRPr sz="2600"/>
            </a:pPr>
            <a:r>
              <a:t>Large services (&gt; $3,000/month in electric spend)</a:t>
            </a:r>
            <a:endParaRPr sz="1336"/>
          </a:p>
          <a:p>
            <a:pPr marL="235735" indent="-235735" defTabSz="271096">
              <a:spcBef>
                <a:spcPts val="1898"/>
              </a:spcBef>
              <a:defRPr sz="2600"/>
            </a:pPr>
            <a:r>
              <a:t>Portfolio of sites under a single owner – multiple states are fine</a:t>
            </a:r>
            <a:endParaRPr sz="1336"/>
          </a:p>
          <a:p>
            <a:pPr marL="235735" indent="-235735" defTabSz="271096">
              <a:spcBef>
                <a:spcPts val="1898"/>
              </a:spcBef>
              <a:defRPr sz="2600"/>
            </a:pPr>
            <a:r>
              <a:t>Land that can be used for megawatt-scale or community solar projects (very state and location-specific)</a:t>
            </a:r>
            <a:endParaRPr sz="1336"/>
          </a:p>
          <a:p>
            <a:pPr marL="235735" indent="-235735" defTabSz="271096">
              <a:spcBef>
                <a:spcPts val="1898"/>
              </a:spcBef>
              <a:defRPr sz="2600"/>
            </a:pPr>
            <a:r>
              <a:t>Organizations committed to being leaders in their communities and the Catholic community to show how a commitment to living out </a:t>
            </a:r>
            <a:r>
              <a:rPr i="1"/>
              <a:t>Laudato Si </a:t>
            </a:r>
            <a:r>
              <a:t>makes economic sense</a:t>
            </a:r>
          </a:p>
        </p:txBody>
      </p:sp>
    </p:spTree>
    <p:extLst>
      <p:ext uri="{BB962C8B-B14F-4D97-AF65-F5344CB8AC3E}">
        <p14:creationId xmlns:p14="http://schemas.microsoft.com/office/powerpoint/2010/main" val="355994345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Our Method"/>
          <p:cNvSpPr txBox="1">
            <a:spLocks noGrp="1"/>
          </p:cNvSpPr>
          <p:nvPr>
            <p:ph type="title"/>
          </p:nvPr>
        </p:nvSpPr>
        <p:spPr>
          <a:prstGeom prst="rect">
            <a:avLst/>
          </a:prstGeom>
        </p:spPr>
        <p:txBody>
          <a:bodyPr>
            <a:noAutofit/>
          </a:bodyPr>
          <a:lstStyle>
            <a:lvl1pPr defTabSz="560831">
              <a:defRPr sz="6144" spc="-192"/>
            </a:lvl1pPr>
          </a:lstStyle>
          <a:p>
            <a:r>
              <a:rPr sz="3600" dirty="0"/>
              <a:t>Another Option: Invest in Renewable Energy &amp; Efficiency</a:t>
            </a:r>
          </a:p>
        </p:txBody>
      </p:sp>
      <p:sp>
        <p:nvSpPr>
          <p:cNvPr id="163" name="Evaluate 12 months of your electricity bills - COMPLETE…"/>
          <p:cNvSpPr txBox="1">
            <a:spLocks noGrp="1"/>
          </p:cNvSpPr>
          <p:nvPr>
            <p:ph type="body" idx="1"/>
          </p:nvPr>
        </p:nvSpPr>
        <p:spPr>
          <a:prstGeom prst="rect">
            <a:avLst/>
          </a:prstGeom>
        </p:spPr>
        <p:txBody>
          <a:bodyPr>
            <a:normAutofit fontScale="77500" lnSpcReduction="20000"/>
          </a:bodyPr>
          <a:lstStyle/>
          <a:p>
            <a:pPr marL="228662" indent="-228662" defTabSz="262962">
              <a:lnSpc>
                <a:spcPct val="90000"/>
              </a:lnSpc>
              <a:spcBef>
                <a:spcPts val="1828"/>
              </a:spcBef>
              <a:defRPr sz="2522"/>
            </a:pPr>
            <a:r>
              <a:rPr dirty="0"/>
              <a:t>Mission-aligned</a:t>
            </a:r>
            <a:endParaRPr sz="1296" dirty="0"/>
          </a:p>
          <a:p>
            <a:pPr marL="228662" indent="-228662" defTabSz="262962">
              <a:lnSpc>
                <a:spcPct val="90000"/>
              </a:lnSpc>
              <a:spcBef>
                <a:spcPts val="1828"/>
              </a:spcBef>
              <a:defRPr sz="2522"/>
            </a:pPr>
            <a:r>
              <a:rPr dirty="0"/>
              <a:t>Faith-consistent</a:t>
            </a:r>
            <a:endParaRPr sz="1296" dirty="0"/>
          </a:p>
          <a:p>
            <a:pPr marL="228662" indent="-228662" defTabSz="262962">
              <a:lnSpc>
                <a:spcPct val="90000"/>
              </a:lnSpc>
              <a:spcBef>
                <a:spcPts val="1828"/>
              </a:spcBef>
              <a:defRPr sz="2522"/>
            </a:pPr>
            <a:r>
              <a:rPr dirty="0"/>
              <a:t>Impact Investment</a:t>
            </a:r>
            <a:endParaRPr sz="1296" dirty="0"/>
          </a:p>
          <a:p>
            <a:pPr marL="228662" indent="-228662" defTabSz="262962">
              <a:lnSpc>
                <a:spcPct val="90000"/>
              </a:lnSpc>
              <a:spcBef>
                <a:spcPts val="1828"/>
              </a:spcBef>
              <a:defRPr sz="2522"/>
            </a:pPr>
            <a:r>
              <a:rPr dirty="0"/>
              <a:t>Environmental, Social, Governance (ESG) investment</a:t>
            </a:r>
            <a:endParaRPr sz="1296" dirty="0"/>
          </a:p>
          <a:p>
            <a:pPr marL="228662" indent="-228662" defTabSz="262962">
              <a:lnSpc>
                <a:spcPct val="90000"/>
              </a:lnSpc>
              <a:spcBef>
                <a:spcPts val="1828"/>
              </a:spcBef>
              <a:defRPr sz="2522"/>
            </a:pPr>
            <a:r>
              <a:rPr dirty="0"/>
              <a:t>Triple bottom line</a:t>
            </a:r>
            <a:endParaRPr sz="1296" dirty="0"/>
          </a:p>
          <a:p>
            <a:pPr marL="228662" indent="-228662" defTabSz="262962">
              <a:lnSpc>
                <a:spcPct val="90000"/>
              </a:lnSpc>
              <a:spcBef>
                <a:spcPts val="1828"/>
              </a:spcBef>
              <a:defRPr sz="2522"/>
            </a:pPr>
            <a:r>
              <a:rPr dirty="0"/>
              <a:t>Positive screening</a:t>
            </a:r>
            <a:endParaRPr sz="1296" dirty="0"/>
          </a:p>
          <a:p>
            <a:pPr marL="228662" indent="-228662" defTabSz="262962">
              <a:lnSpc>
                <a:spcPct val="90000"/>
              </a:lnSpc>
              <a:spcBef>
                <a:spcPts val="1828"/>
              </a:spcBef>
              <a:defRPr sz="2522"/>
            </a:pPr>
            <a:r>
              <a:rPr dirty="0"/>
              <a:t>Market rate</a:t>
            </a:r>
            <a:endParaRPr sz="1296" dirty="0"/>
          </a:p>
          <a:p>
            <a:pPr marL="228662" indent="-228662" defTabSz="262962">
              <a:lnSpc>
                <a:spcPct val="90000"/>
              </a:lnSpc>
              <a:spcBef>
                <a:spcPts val="1828"/>
              </a:spcBef>
              <a:defRPr sz="2522"/>
            </a:pPr>
            <a:r>
              <a:rPr dirty="0"/>
              <a:t>Scalable</a:t>
            </a:r>
            <a:endParaRPr sz="1296" dirty="0"/>
          </a:p>
          <a:p>
            <a:pPr marL="228662" indent="-228662" defTabSz="262962">
              <a:lnSpc>
                <a:spcPct val="90000"/>
              </a:lnSpc>
              <a:spcBef>
                <a:spcPts val="1828"/>
              </a:spcBef>
              <a:defRPr sz="2522"/>
            </a:pPr>
            <a:r>
              <a:rPr dirty="0"/>
              <a:t>Benefiting Catholic organizations</a:t>
            </a:r>
          </a:p>
        </p:txBody>
      </p:sp>
    </p:spTree>
    <p:extLst>
      <p:ext uri="{BB962C8B-B14F-4D97-AF65-F5344CB8AC3E}">
        <p14:creationId xmlns:p14="http://schemas.microsoft.com/office/powerpoint/2010/main" val="326310443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3">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6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6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6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6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16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16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Archdiocese of Baltimore</a:t>
            </a:r>
            <a:br>
              <a:rPr lang="en-US" dirty="0"/>
            </a:br>
            <a:r>
              <a:rPr lang="en-US" dirty="0"/>
              <a:t>Leadership</a:t>
            </a:r>
          </a:p>
        </p:txBody>
      </p:sp>
      <p:sp>
        <p:nvSpPr>
          <p:cNvPr id="3" name="Content Placeholder 2"/>
          <p:cNvSpPr>
            <a:spLocks noGrp="1"/>
          </p:cNvSpPr>
          <p:nvPr>
            <p:ph idx="1"/>
          </p:nvPr>
        </p:nvSpPr>
        <p:spPr/>
        <p:txBody>
          <a:bodyPr>
            <a:normAutofit/>
          </a:bodyPr>
          <a:lstStyle/>
          <a:p>
            <a:r>
              <a:rPr lang="en-US" dirty="0"/>
              <a:t>Holy Father – Laudato Si</a:t>
            </a:r>
          </a:p>
          <a:p>
            <a:endParaRPr lang="en-US" dirty="0"/>
          </a:p>
          <a:p>
            <a:r>
              <a:rPr lang="en-US" dirty="0"/>
              <a:t>Archdiocese / Diocese /Archbishop  / Bishops / Pastors / Principals</a:t>
            </a:r>
          </a:p>
          <a:p>
            <a:endParaRPr lang="en-US" dirty="0"/>
          </a:p>
          <a:p>
            <a:r>
              <a:rPr lang="en-US" dirty="0"/>
              <a:t>Government  / Non – Profits</a:t>
            </a:r>
          </a:p>
          <a:p>
            <a:endParaRPr lang="en-US" dirty="0"/>
          </a:p>
          <a:p>
            <a:r>
              <a:rPr lang="en-US" dirty="0"/>
              <a:t>Parishes and Schools – Pastors / Principals / Boards</a:t>
            </a:r>
          </a:p>
          <a:p>
            <a:endParaRPr lang="en-US" dirty="0"/>
          </a:p>
          <a:p>
            <a:r>
              <a:rPr lang="en-US" dirty="0"/>
              <a:t>Facility Directors / Facility Managers</a:t>
            </a:r>
          </a:p>
        </p:txBody>
      </p:sp>
      <p:pic>
        <p:nvPicPr>
          <p:cNvPr id="4" name="Picture 3"/>
          <p:cNvPicPr>
            <a:picLocks noChangeAspect="1"/>
          </p:cNvPicPr>
          <p:nvPr/>
        </p:nvPicPr>
        <p:blipFill>
          <a:blip r:embed="rId2"/>
          <a:stretch>
            <a:fillRect/>
          </a:stretch>
        </p:blipFill>
        <p:spPr>
          <a:xfrm>
            <a:off x="9915311" y="120896"/>
            <a:ext cx="1561691" cy="2089744"/>
          </a:xfrm>
          <a:prstGeom prst="rect">
            <a:avLst/>
          </a:prstGeom>
        </p:spPr>
      </p:pic>
    </p:spTree>
    <p:extLst>
      <p:ext uri="{BB962C8B-B14F-4D97-AF65-F5344CB8AC3E}">
        <p14:creationId xmlns:p14="http://schemas.microsoft.com/office/powerpoint/2010/main" val="261618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Our Method"/>
          <p:cNvSpPr txBox="1">
            <a:spLocks noGrp="1"/>
          </p:cNvSpPr>
          <p:nvPr>
            <p:ph type="title"/>
          </p:nvPr>
        </p:nvSpPr>
        <p:spPr>
          <a:prstGeom prst="rect">
            <a:avLst/>
          </a:prstGeom>
        </p:spPr>
        <p:txBody>
          <a:bodyPr>
            <a:noAutofit/>
          </a:bodyPr>
          <a:lstStyle>
            <a:lvl1pPr defTabSz="560831">
              <a:defRPr sz="6144" spc="-192"/>
            </a:lvl1pPr>
          </a:lstStyle>
          <a:p>
            <a:r>
              <a:rPr sz="4000" dirty="0"/>
              <a:t>How Could Your Investment </a:t>
            </a:r>
            <a:br>
              <a:rPr lang="en-US" sz="4000" dirty="0"/>
            </a:br>
            <a:r>
              <a:rPr sz="4000" dirty="0"/>
              <a:t>Be Put to Work?</a:t>
            </a:r>
          </a:p>
        </p:txBody>
      </p:sp>
      <p:sp>
        <p:nvSpPr>
          <p:cNvPr id="166" name="Evaluate 12 months of your electricity bills - COMPLETE…"/>
          <p:cNvSpPr txBox="1">
            <a:spLocks noGrp="1"/>
          </p:cNvSpPr>
          <p:nvPr>
            <p:ph type="body" idx="1"/>
          </p:nvPr>
        </p:nvSpPr>
        <p:spPr>
          <a:prstGeom prst="rect">
            <a:avLst/>
          </a:prstGeom>
        </p:spPr>
        <p:txBody>
          <a:bodyPr/>
          <a:lstStyle/>
          <a:p>
            <a:pPr marL="235735" indent="-235735" defTabSz="271096">
              <a:lnSpc>
                <a:spcPct val="90000"/>
              </a:lnSpc>
              <a:spcBef>
                <a:spcPts val="1898"/>
              </a:spcBef>
              <a:defRPr sz="2600"/>
            </a:pPr>
            <a:r>
              <a:rPr dirty="0"/>
              <a:t>Long-term debt - 4% - 7% average</a:t>
            </a:r>
          </a:p>
          <a:p>
            <a:pPr marL="235735" indent="-235735" defTabSz="271096">
              <a:lnSpc>
                <a:spcPct val="90000"/>
              </a:lnSpc>
              <a:spcBef>
                <a:spcPts val="1898"/>
              </a:spcBef>
              <a:defRPr sz="2600"/>
            </a:pPr>
            <a:r>
              <a:rPr dirty="0"/>
              <a:t>Working capital - 6% - 10% average</a:t>
            </a:r>
          </a:p>
          <a:p>
            <a:pPr marL="235735" indent="-235735" defTabSz="271096">
              <a:lnSpc>
                <a:spcPct val="90000"/>
              </a:lnSpc>
              <a:spcBef>
                <a:spcPts val="1898"/>
              </a:spcBef>
              <a:defRPr sz="2600"/>
            </a:pPr>
            <a:r>
              <a:rPr dirty="0"/>
              <a:t>Revolving fund to support deals for small or unfeasible deals</a:t>
            </a:r>
          </a:p>
          <a:p>
            <a:pPr marL="235735" indent="-235735" defTabSz="271096">
              <a:lnSpc>
                <a:spcPct val="90000"/>
              </a:lnSpc>
              <a:spcBef>
                <a:spcPts val="1898"/>
              </a:spcBef>
              <a:defRPr sz="2600"/>
            </a:pPr>
            <a:r>
              <a:rPr dirty="0"/>
              <a:t>Donation to support program</a:t>
            </a:r>
          </a:p>
        </p:txBody>
      </p:sp>
    </p:spTree>
    <p:extLst>
      <p:ext uri="{BB962C8B-B14F-4D97-AF65-F5344CB8AC3E}">
        <p14:creationId xmlns:p14="http://schemas.microsoft.com/office/powerpoint/2010/main" val="129214227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FAQ"/>
          <p:cNvSpPr txBox="1">
            <a:spLocks noGrp="1"/>
          </p:cNvSpPr>
          <p:nvPr>
            <p:ph type="title"/>
          </p:nvPr>
        </p:nvSpPr>
        <p:spPr>
          <a:prstGeom prst="rect">
            <a:avLst/>
          </a:prstGeom>
        </p:spPr>
        <p:txBody>
          <a:bodyPr/>
          <a:lstStyle>
            <a:lvl1pPr>
              <a:defRPr spc="-200"/>
            </a:lvl1pPr>
          </a:lstStyle>
          <a:p>
            <a:r>
              <a:t>FAQ</a:t>
            </a:r>
          </a:p>
        </p:txBody>
      </p:sp>
      <p:sp>
        <p:nvSpPr>
          <p:cNvPr id="169" name="Who are your investors? - Experienced renewable energy finance firms…"/>
          <p:cNvSpPr txBox="1">
            <a:spLocks noGrp="1"/>
          </p:cNvSpPr>
          <p:nvPr>
            <p:ph type="body" idx="1"/>
          </p:nvPr>
        </p:nvSpPr>
        <p:spPr>
          <a:prstGeom prst="rect">
            <a:avLst/>
          </a:prstGeom>
        </p:spPr>
        <p:txBody>
          <a:bodyPr>
            <a:normAutofit fontScale="70000" lnSpcReduction="20000"/>
          </a:bodyPr>
          <a:lstStyle/>
          <a:p>
            <a:pPr marL="237521" indent="-237521" defTabSz="273149">
              <a:lnSpc>
                <a:spcPct val="90000"/>
              </a:lnSpc>
              <a:spcBef>
                <a:spcPts val="1898"/>
              </a:spcBef>
              <a:defRPr sz="1994" b="1"/>
            </a:pPr>
            <a:r>
              <a:t>Who are your investors?</a:t>
            </a:r>
            <a:r>
              <a:rPr b="0"/>
              <a:t> - Experienced renewable energy finance firms; Catholic Energies will begin to invest in projects in 2020</a:t>
            </a:r>
          </a:p>
          <a:p>
            <a:pPr marL="237521" indent="-237521" defTabSz="273149">
              <a:lnSpc>
                <a:spcPct val="90000"/>
              </a:lnSpc>
              <a:spcBef>
                <a:spcPts val="1898"/>
              </a:spcBef>
              <a:defRPr sz="1994" b="1"/>
            </a:pPr>
            <a:r>
              <a:t>Why would they want to invest?</a:t>
            </a:r>
            <a:r>
              <a:rPr b="0"/>
              <a:t> - (1) Substantial tax benefits; (2) Revenue from PPA; (3) Mission alignment</a:t>
            </a:r>
          </a:p>
          <a:p>
            <a:pPr marL="237521" indent="-237521" defTabSz="273149">
              <a:lnSpc>
                <a:spcPct val="90000"/>
              </a:lnSpc>
              <a:spcBef>
                <a:spcPts val="1898"/>
              </a:spcBef>
              <a:defRPr sz="1994" b="1"/>
            </a:pPr>
            <a:r>
              <a:t>What tax benefits?</a:t>
            </a:r>
            <a:r>
              <a:rPr b="0"/>
              <a:t> - (1) Investment Tax Credit; (2) Opportunity Zone Tax Credit; (3) Depreciation</a:t>
            </a:r>
          </a:p>
          <a:p>
            <a:pPr marL="237521" indent="-237521" defTabSz="273149">
              <a:lnSpc>
                <a:spcPct val="90000"/>
              </a:lnSpc>
              <a:spcBef>
                <a:spcPts val="1898"/>
              </a:spcBef>
              <a:defRPr sz="1994" b="1"/>
            </a:pPr>
            <a:r>
              <a:t>How long are the contracts?</a:t>
            </a:r>
            <a:r>
              <a:rPr b="0"/>
              <a:t> – PPAs typically 20-25 years (with buyout and extension options), Capital Lease 5-10 years, Solar Services Agreement 10 years</a:t>
            </a:r>
          </a:p>
          <a:p>
            <a:pPr marL="237521" indent="-237521" defTabSz="273149">
              <a:lnSpc>
                <a:spcPct val="90000"/>
              </a:lnSpc>
              <a:spcBef>
                <a:spcPts val="1898"/>
              </a:spcBef>
              <a:defRPr sz="1994" b="1"/>
            </a:pPr>
            <a:r>
              <a:t>What types of contracts are used?</a:t>
            </a:r>
            <a:r>
              <a:rPr b="0"/>
              <a:t> - PPA and Site Lease are both industry-standard contracts (PPA developed by National Renewable Energy Lab), Capital Lease, Solar Services Agreement</a:t>
            </a:r>
          </a:p>
          <a:p>
            <a:pPr marL="237521" indent="-237521" defTabSz="273149">
              <a:lnSpc>
                <a:spcPct val="90000"/>
              </a:lnSpc>
              <a:spcBef>
                <a:spcPts val="1898"/>
              </a:spcBef>
              <a:defRPr sz="1994" b="1"/>
            </a:pPr>
            <a:r>
              <a:t>Who completes the work?</a:t>
            </a:r>
            <a:r>
              <a:rPr b="0"/>
              <a:t> - Local companies whenever possible</a:t>
            </a:r>
          </a:p>
          <a:p>
            <a:pPr marL="237521" indent="-237521" defTabSz="273149">
              <a:lnSpc>
                <a:spcPct val="90000"/>
              </a:lnSpc>
              <a:spcBef>
                <a:spcPts val="1898"/>
              </a:spcBef>
              <a:defRPr sz="1994" b="1"/>
            </a:pPr>
            <a:r>
              <a:t>How long does the process take?</a:t>
            </a:r>
            <a:r>
              <a:rPr b="0"/>
              <a:t> - Once LOI is received, CE can typically secure investor and sign contracts within 30-45 days. Construction varies, but most rooftop projects are completed within 3-4 months of contract execution.</a:t>
            </a:r>
          </a:p>
        </p:txBody>
      </p:sp>
    </p:spTree>
    <p:extLst>
      <p:ext uri="{BB962C8B-B14F-4D97-AF65-F5344CB8AC3E}">
        <p14:creationId xmlns:p14="http://schemas.microsoft.com/office/powerpoint/2010/main" val="37272062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Questions?</a:t>
            </a:r>
            <a:br>
              <a:rPr lang="en-US" dirty="0"/>
            </a:br>
            <a:endParaRPr lang="en-US" dirty="0"/>
          </a:p>
        </p:txBody>
      </p:sp>
      <p:sp>
        <p:nvSpPr>
          <p:cNvPr id="3" name="Subtitle 2"/>
          <p:cNvSpPr>
            <a:spLocks noGrp="1"/>
          </p:cNvSpPr>
          <p:nvPr>
            <p:ph type="subTitle" idx="1"/>
          </p:nvPr>
        </p:nvSpPr>
        <p:spPr/>
        <p:txBody>
          <a:bodyPr/>
          <a:lstStyle/>
          <a:p>
            <a:r>
              <a:rPr lang="en-US" dirty="0"/>
              <a:t>CCFM – Webinar</a:t>
            </a:r>
          </a:p>
          <a:p>
            <a:r>
              <a:rPr lang="en-US" dirty="0"/>
              <a:t>October 8</a:t>
            </a:r>
            <a:r>
              <a:rPr lang="en-US" baseline="30000" dirty="0"/>
              <a:t>th</a:t>
            </a:r>
            <a:r>
              <a:rPr lang="en-US" dirty="0"/>
              <a:t>, 2019</a:t>
            </a:r>
          </a:p>
          <a:p>
            <a:endParaRPr lang="en-US" dirty="0"/>
          </a:p>
        </p:txBody>
      </p:sp>
      <p:pic>
        <p:nvPicPr>
          <p:cNvPr id="5" name="Picture 4"/>
          <p:cNvPicPr>
            <a:picLocks noChangeAspect="1"/>
          </p:cNvPicPr>
          <p:nvPr/>
        </p:nvPicPr>
        <p:blipFill>
          <a:blip r:embed="rId2"/>
          <a:stretch>
            <a:fillRect/>
          </a:stretch>
        </p:blipFill>
        <p:spPr>
          <a:xfrm>
            <a:off x="9411110" y="170286"/>
            <a:ext cx="1603640" cy="2145877"/>
          </a:xfrm>
          <a:prstGeom prst="rect">
            <a:avLst/>
          </a:prstGeom>
        </p:spPr>
      </p:pic>
      <p:pic>
        <p:nvPicPr>
          <p:cNvPr id="6" name="Picture 5" descr="A close up of a sign&#10;&#10;Description automatically generated">
            <a:extLst>
              <a:ext uri="{FF2B5EF4-FFF2-40B4-BE49-F238E27FC236}">
                <a16:creationId xmlns:a16="http://schemas.microsoft.com/office/drawing/2014/main" id="{1BD5B2E0-987C-3E4A-B8B6-EDCE73236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4" y="589664"/>
            <a:ext cx="2061230" cy="1726500"/>
          </a:xfrm>
          <a:prstGeom prst="rect">
            <a:avLst/>
          </a:prstGeom>
        </p:spPr>
      </p:pic>
    </p:spTree>
    <p:extLst>
      <p:ext uri="{BB962C8B-B14F-4D97-AF65-F5344CB8AC3E}">
        <p14:creationId xmlns:p14="http://schemas.microsoft.com/office/powerpoint/2010/main" val="332003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&amp; Savings</a:t>
            </a:r>
          </a:p>
        </p:txBody>
      </p:sp>
      <p:sp>
        <p:nvSpPr>
          <p:cNvPr id="3" name="Content Placeholder 2"/>
          <p:cNvSpPr>
            <a:spLocks noGrp="1"/>
          </p:cNvSpPr>
          <p:nvPr>
            <p:ph idx="1"/>
          </p:nvPr>
        </p:nvSpPr>
        <p:spPr/>
        <p:txBody>
          <a:bodyPr>
            <a:normAutofit lnSpcReduction="10000"/>
          </a:bodyPr>
          <a:lstStyle/>
          <a:p>
            <a:pPr marL="0" indent="0">
              <a:buNone/>
            </a:pPr>
            <a:r>
              <a:rPr lang="en-US" dirty="0"/>
              <a:t>Funding for Division of Facilities and Real Estate</a:t>
            </a:r>
          </a:p>
          <a:p>
            <a:pPr lvl="1"/>
            <a:r>
              <a:rPr lang="en-US" dirty="0"/>
              <a:t>Primary source of income – Cathedraticum Tax</a:t>
            </a:r>
          </a:p>
          <a:p>
            <a:pPr lvl="1"/>
            <a:r>
              <a:rPr lang="en-US" dirty="0"/>
              <a:t>Minor source of income – Real Estate Fees – transaction based</a:t>
            </a:r>
          </a:p>
          <a:p>
            <a:pPr marL="0" indent="0">
              <a:buNone/>
            </a:pPr>
            <a:r>
              <a:rPr lang="en-US" dirty="0"/>
              <a:t>Savings from Sustainable Projects</a:t>
            </a:r>
          </a:p>
          <a:p>
            <a:pPr lvl="1"/>
            <a:r>
              <a:rPr lang="en-US" dirty="0"/>
              <a:t>100% of savings from sustainable projects is to the benefit of the participating entity</a:t>
            </a:r>
          </a:p>
          <a:p>
            <a:pPr lvl="1"/>
            <a:r>
              <a:rPr lang="en-US" dirty="0"/>
              <a:t>Examples of sustainable projects;</a:t>
            </a:r>
          </a:p>
          <a:p>
            <a:pPr lvl="2"/>
            <a:r>
              <a:rPr lang="en-US" dirty="0"/>
              <a:t>Solar Power Purchase Agreements</a:t>
            </a:r>
          </a:p>
          <a:p>
            <a:pPr lvl="2"/>
            <a:r>
              <a:rPr lang="en-US" dirty="0"/>
              <a:t>LED retrofits</a:t>
            </a:r>
          </a:p>
          <a:p>
            <a:pPr lvl="2"/>
            <a:r>
              <a:rPr lang="en-US" dirty="0"/>
              <a:t>Mechanical Retrofits</a:t>
            </a:r>
          </a:p>
          <a:p>
            <a:pPr lvl="2"/>
            <a:r>
              <a:rPr lang="en-US" dirty="0"/>
              <a:t>Energy Audits</a:t>
            </a:r>
          </a:p>
          <a:p>
            <a:pPr lvl="2"/>
            <a:endParaRPr lang="en-US" dirty="0"/>
          </a:p>
        </p:txBody>
      </p:sp>
      <p:pic>
        <p:nvPicPr>
          <p:cNvPr id="4" name="Picture 3"/>
          <p:cNvPicPr>
            <a:picLocks noChangeAspect="1"/>
          </p:cNvPicPr>
          <p:nvPr/>
        </p:nvPicPr>
        <p:blipFill>
          <a:blip r:embed="rId2"/>
          <a:stretch>
            <a:fillRect/>
          </a:stretch>
        </p:blipFill>
        <p:spPr>
          <a:xfrm>
            <a:off x="9851929" y="180716"/>
            <a:ext cx="1501871" cy="2009697"/>
          </a:xfrm>
          <a:prstGeom prst="rect">
            <a:avLst/>
          </a:prstGeom>
        </p:spPr>
      </p:pic>
    </p:spTree>
    <p:extLst>
      <p:ext uri="{BB962C8B-B14F-4D97-AF65-F5344CB8AC3E}">
        <p14:creationId xmlns:p14="http://schemas.microsoft.com/office/powerpoint/2010/main" val="314375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normAutofit/>
          </a:bodyPr>
          <a:lstStyle/>
          <a:p>
            <a:r>
              <a:rPr lang="en-US" dirty="0"/>
              <a:t>Marketing of Sustainable Projects</a:t>
            </a:r>
          </a:p>
        </p:txBody>
      </p:sp>
      <p:sp>
        <p:nvSpPr>
          <p:cNvPr id="3" name="Content Placeholder 2"/>
          <p:cNvSpPr>
            <a:spLocks noGrp="1"/>
          </p:cNvSpPr>
          <p:nvPr>
            <p:ph idx="1"/>
          </p:nvPr>
        </p:nvSpPr>
        <p:spPr>
          <a:xfrm>
            <a:off x="2589212" y="2125362"/>
            <a:ext cx="5835121" cy="3785860"/>
          </a:xfrm>
        </p:spPr>
        <p:txBody>
          <a:bodyPr>
            <a:normAutofit/>
          </a:bodyPr>
          <a:lstStyle/>
          <a:p>
            <a:r>
              <a:rPr lang="en-US" dirty="0"/>
              <a:t>Selling the vision of sustainability</a:t>
            </a:r>
          </a:p>
          <a:p>
            <a:pPr lvl="1"/>
            <a:r>
              <a:rPr lang="en-US" dirty="0"/>
              <a:t>Archbishop / Bishops / Pastors</a:t>
            </a:r>
          </a:p>
          <a:p>
            <a:pPr lvl="1"/>
            <a:r>
              <a:rPr lang="en-US" dirty="0"/>
              <a:t>Working directly with each location</a:t>
            </a:r>
          </a:p>
          <a:p>
            <a:pPr lvl="1"/>
            <a:r>
              <a:rPr lang="en-US" dirty="0"/>
              <a:t>Regional meetings</a:t>
            </a:r>
          </a:p>
          <a:p>
            <a:pPr lvl="1"/>
            <a:r>
              <a:rPr lang="en-US" dirty="0"/>
              <a:t>Parish and School – Board meetings</a:t>
            </a:r>
          </a:p>
          <a:p>
            <a:endParaRPr lang="en-US" dirty="0"/>
          </a:p>
          <a:p>
            <a:r>
              <a:rPr lang="en-US" dirty="0"/>
              <a:t>Opposition to sustainability </a:t>
            </a:r>
          </a:p>
          <a:p>
            <a:pPr lvl="1"/>
            <a:r>
              <a:rPr lang="en-US" dirty="0"/>
              <a:t>Community organizations</a:t>
            </a:r>
          </a:p>
          <a:p>
            <a:pPr lvl="1"/>
            <a:r>
              <a:rPr lang="en-US" dirty="0"/>
              <a:t>Local Governments</a:t>
            </a:r>
          </a:p>
        </p:txBody>
      </p:sp>
      <p:pic>
        <p:nvPicPr>
          <p:cNvPr id="4" name="Picture 3"/>
          <p:cNvPicPr>
            <a:picLocks noChangeAspect="1"/>
          </p:cNvPicPr>
          <p:nvPr/>
        </p:nvPicPr>
        <p:blipFill>
          <a:blip r:embed="rId2"/>
          <a:stretch>
            <a:fillRect/>
          </a:stretch>
        </p:blipFill>
        <p:spPr>
          <a:xfrm>
            <a:off x="8672932" y="2129586"/>
            <a:ext cx="2790199" cy="3737814"/>
          </a:xfrm>
          <a:prstGeom prst="rect">
            <a:avLst/>
          </a:prstGeom>
        </p:spPr>
      </p:pic>
    </p:spTree>
    <p:extLst>
      <p:ext uri="{BB962C8B-B14F-4D97-AF65-F5344CB8AC3E}">
        <p14:creationId xmlns:p14="http://schemas.microsoft.com/office/powerpoint/2010/main" val="87281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November 2018"/>
          <p:cNvSpPr txBox="1">
            <a:spLocks noGrp="1"/>
          </p:cNvSpPr>
          <p:nvPr>
            <p:ph type="body" sz="quarter" idx="1"/>
          </p:nvPr>
        </p:nvSpPr>
        <p:spPr>
          <a:xfrm>
            <a:off x="1783749" y="6202162"/>
            <a:ext cx="8617151" cy="266901"/>
          </a:xfrm>
          <a:prstGeom prst="rect">
            <a:avLst/>
          </a:prstGeom>
        </p:spPr>
        <p:txBody>
          <a:bodyPr>
            <a:normAutofit fontScale="85000" lnSpcReduction="20000"/>
          </a:bodyPr>
          <a:lstStyle>
            <a:lvl1pPr defTabSz="531622">
              <a:defRPr sz="1638"/>
            </a:lvl1pPr>
          </a:lstStyle>
          <a:p>
            <a:r>
              <a:t>October 2019</a:t>
            </a:r>
          </a:p>
        </p:txBody>
      </p:sp>
      <p:sp>
        <p:nvSpPr>
          <p:cNvPr id="116" name="Catholic Energies"/>
          <p:cNvSpPr txBox="1">
            <a:spLocks noGrp="1"/>
          </p:cNvSpPr>
          <p:nvPr>
            <p:ph type="title"/>
          </p:nvPr>
        </p:nvSpPr>
        <p:spPr>
          <a:prstGeom prst="rect">
            <a:avLst/>
          </a:prstGeom>
        </p:spPr>
        <p:txBody>
          <a:bodyPr/>
          <a:lstStyle>
            <a:lvl1pPr>
              <a:defRPr spc="-200"/>
            </a:lvl1pPr>
          </a:lstStyle>
          <a:p>
            <a:r>
              <a:rPr dirty="0"/>
              <a:t>Catholic Energies</a:t>
            </a:r>
          </a:p>
        </p:txBody>
      </p:sp>
      <p:sp>
        <p:nvSpPr>
          <p:cNvPr id="117" name="Putting Your Faith Into Action"/>
          <p:cNvSpPr txBox="1"/>
          <p:nvPr/>
        </p:nvSpPr>
        <p:spPr>
          <a:xfrm>
            <a:off x="1774031" y="5625703"/>
            <a:ext cx="8643938" cy="357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lgn="l">
              <a:spcBef>
                <a:spcPts val="1000"/>
              </a:spcBef>
              <a:defRPr sz="2400">
                <a:solidFill>
                  <a:srgbClr val="5C86B9"/>
                </a:solidFill>
                <a:latin typeface="Palatino"/>
                <a:ea typeface="Palatino"/>
                <a:cs typeface="Palatino"/>
                <a:sym typeface="Palatino"/>
              </a:defRPr>
            </a:lvl1pPr>
          </a:lstStyle>
          <a:p>
            <a:r>
              <a:rPr sz="1687"/>
              <a:t>Putting Your Faith Into Action</a:t>
            </a:r>
          </a:p>
        </p:txBody>
      </p:sp>
      <p:pic>
        <p:nvPicPr>
          <p:cNvPr id="118" name="CE-Logo.pdf" descr="CE-Logo.pdf"/>
          <p:cNvPicPr>
            <a:picLocks noChangeAspect="1"/>
          </p:cNvPicPr>
          <p:nvPr/>
        </p:nvPicPr>
        <p:blipFill>
          <a:blip r:embed="rId2"/>
          <a:stretch>
            <a:fillRect/>
          </a:stretch>
        </p:blipFill>
        <p:spPr>
          <a:xfrm>
            <a:off x="4252020" y="776011"/>
            <a:ext cx="3687961" cy="3089674"/>
          </a:xfrm>
          <a:prstGeom prst="rect">
            <a:avLst/>
          </a:prstGeom>
          <a:ln w="12700">
            <a:miter lim="400000"/>
          </a:ln>
        </p:spPr>
      </p:pic>
    </p:spTree>
    <p:extLst>
      <p:ext uri="{BB962C8B-B14F-4D97-AF65-F5344CB8AC3E}">
        <p14:creationId xmlns:p14="http://schemas.microsoft.com/office/powerpoint/2010/main" val="31180526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Background"/>
          <p:cNvSpPr txBox="1">
            <a:spLocks noGrp="1"/>
          </p:cNvSpPr>
          <p:nvPr>
            <p:ph type="title"/>
          </p:nvPr>
        </p:nvSpPr>
        <p:spPr>
          <a:prstGeom prst="rect">
            <a:avLst/>
          </a:prstGeom>
        </p:spPr>
        <p:txBody>
          <a:bodyPr/>
          <a:lstStyle>
            <a:lvl1pPr>
              <a:defRPr spc="-200"/>
            </a:lvl1pPr>
          </a:lstStyle>
          <a:p>
            <a:r>
              <a:t>The Reality</a:t>
            </a:r>
          </a:p>
        </p:txBody>
      </p:sp>
      <p:sp>
        <p:nvSpPr>
          <p:cNvPr id="121" name="Catholic Climate Covenant (CCC) -  nonprofit created in 2006 to assist the Catholic community in understanding and acting on the Catholic approach to climate change - both care for creation and care for the poor…"/>
          <p:cNvSpPr txBox="1">
            <a:spLocks noGrp="1"/>
          </p:cNvSpPr>
          <p:nvPr>
            <p:ph type="body" idx="1"/>
          </p:nvPr>
        </p:nvSpPr>
        <p:spPr>
          <a:prstGeom prst="rect">
            <a:avLst/>
          </a:prstGeom>
        </p:spPr>
        <p:txBody>
          <a:bodyPr>
            <a:normAutofit fontScale="70000" lnSpcReduction="20000"/>
          </a:bodyPr>
          <a:lstStyle/>
          <a:p>
            <a:pPr marL="357173" indent="-357173">
              <a:defRPr sz="2600"/>
            </a:pPr>
            <a:r>
              <a:t>You run faith-based, mission-focused organizations  - and your facilities enable you to carry out that mission</a:t>
            </a:r>
          </a:p>
          <a:p>
            <a:pPr marL="357173" indent="-357173">
              <a:defRPr sz="2600"/>
            </a:pPr>
            <a:r>
              <a:t>You’d just as soon run your organizations out of a tent if you could - your buildings are not your mission – but they do take a lot of resources to run</a:t>
            </a:r>
          </a:p>
          <a:p>
            <a:pPr marL="357173" indent="-357173">
              <a:defRPr sz="2600"/>
            </a:pPr>
            <a:r>
              <a:t>Managing facilities is A LOT of work, and many resources are expended trying to control those costs</a:t>
            </a:r>
          </a:p>
          <a:p>
            <a:pPr marL="357173" indent="-357173">
              <a:defRPr sz="2600"/>
            </a:pPr>
            <a:r>
              <a:t>Every $1 you avoid paying to run your facilities can be redirected back to help fund your missions - serving others</a:t>
            </a:r>
          </a:p>
          <a:p>
            <a:pPr marL="0" indent="0" algn="ctr">
              <a:buNone/>
              <a:defRPr sz="2600" b="1"/>
            </a:pPr>
            <a:r>
              <a:t>But How Do You Accomplish This With Limited Resources?</a:t>
            </a:r>
          </a:p>
        </p:txBody>
      </p:sp>
    </p:spTree>
    <p:extLst>
      <p:ext uri="{BB962C8B-B14F-4D97-AF65-F5344CB8AC3E}">
        <p14:creationId xmlns:p14="http://schemas.microsoft.com/office/powerpoint/2010/main" val="148440941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2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2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2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atholic Energies"/>
          <p:cNvSpPr txBox="1">
            <a:spLocks noGrp="1"/>
          </p:cNvSpPr>
          <p:nvPr>
            <p:ph type="title"/>
          </p:nvPr>
        </p:nvSpPr>
        <p:spPr>
          <a:prstGeom prst="rect">
            <a:avLst/>
          </a:prstGeom>
        </p:spPr>
        <p:txBody>
          <a:bodyPr/>
          <a:lstStyle>
            <a:lvl1pPr>
              <a:defRPr spc="-200"/>
            </a:lvl1pPr>
          </a:lstStyle>
          <a:p>
            <a:r>
              <a:t>Catholic Energies </a:t>
            </a:r>
          </a:p>
        </p:txBody>
      </p:sp>
      <p:sp>
        <p:nvSpPr>
          <p:cNvPr id="124" name="Mission: Assist Catholic organizations to identify, implement and pay for energy efficiency and renewable energy projects…"/>
          <p:cNvSpPr txBox="1">
            <a:spLocks noGrp="1"/>
          </p:cNvSpPr>
          <p:nvPr>
            <p:ph type="body" idx="1"/>
          </p:nvPr>
        </p:nvSpPr>
        <p:spPr>
          <a:prstGeom prst="rect">
            <a:avLst/>
          </a:prstGeom>
        </p:spPr>
        <p:txBody>
          <a:bodyPr>
            <a:normAutofit fontScale="92500" lnSpcReduction="20000"/>
          </a:bodyPr>
          <a:lstStyle/>
          <a:p>
            <a:pPr marL="357173" indent="-357173">
              <a:defRPr sz="2600" b="1"/>
            </a:pPr>
            <a:r>
              <a:t>Mission:</a:t>
            </a:r>
            <a:r>
              <a:rPr b="0"/>
              <a:t> Assist Catholic organizations to drive down energy costs so more resources can be redirected to mission-aligned activities.</a:t>
            </a:r>
          </a:p>
          <a:p>
            <a:pPr marL="357173" indent="-357173">
              <a:defRPr sz="2600" b="1"/>
            </a:pPr>
            <a:r>
              <a:t>Method: </a:t>
            </a:r>
            <a:r>
              <a:rPr b="0"/>
              <a:t>Provide Catholic organizations a turnkey solution to identify, finance and install renewable energy and energy efficiency projects. </a:t>
            </a:r>
          </a:p>
          <a:p>
            <a:pPr marL="357173" indent="-357173">
              <a:defRPr sz="2600" b="1"/>
            </a:pPr>
            <a:r>
              <a:t>Ministry:</a:t>
            </a:r>
            <a:r>
              <a:rPr b="0"/>
              <a:t> Ensure that organizations receive not only the support needed to execute projects, but also resources to educate and inspire parishioners, students and other stakeholders.</a:t>
            </a:r>
          </a:p>
        </p:txBody>
      </p:sp>
    </p:spTree>
    <p:extLst>
      <p:ext uri="{BB962C8B-B14F-4D97-AF65-F5344CB8AC3E}">
        <p14:creationId xmlns:p14="http://schemas.microsoft.com/office/powerpoint/2010/main" val="4641821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Background"/>
          <p:cNvSpPr txBox="1">
            <a:spLocks noGrp="1"/>
          </p:cNvSpPr>
          <p:nvPr>
            <p:ph type="title"/>
          </p:nvPr>
        </p:nvSpPr>
        <p:spPr>
          <a:prstGeom prst="rect">
            <a:avLst/>
          </a:prstGeom>
        </p:spPr>
        <p:txBody>
          <a:bodyPr/>
          <a:lstStyle>
            <a:lvl1pPr>
              <a:defRPr spc="-200"/>
            </a:lvl1pPr>
          </a:lstStyle>
          <a:p>
            <a:r>
              <a:t>Background</a:t>
            </a:r>
          </a:p>
        </p:txBody>
      </p:sp>
      <p:sp>
        <p:nvSpPr>
          <p:cNvPr id="127" name="Catholic Climate Covenant (CCC) -  nonprofit created in 2006 to assist the Catholic community in understanding and acting on the Catholic approach to climate change - both care for creation and care for the poor…"/>
          <p:cNvSpPr txBox="1">
            <a:spLocks noGrp="1"/>
          </p:cNvSpPr>
          <p:nvPr>
            <p:ph type="body" idx="1"/>
          </p:nvPr>
        </p:nvSpPr>
        <p:spPr>
          <a:prstGeom prst="rect">
            <a:avLst/>
          </a:prstGeom>
        </p:spPr>
        <p:txBody>
          <a:bodyPr>
            <a:normAutofit lnSpcReduction="10000"/>
          </a:bodyPr>
          <a:lstStyle/>
          <a:p>
            <a:pPr marL="357173" indent="-357173">
              <a:defRPr sz="2600"/>
            </a:pPr>
            <a:r>
              <a:t>Catholic Energies launched in 2016 as a program of the Catholic Climate Covenant (CCC)</a:t>
            </a:r>
          </a:p>
          <a:p>
            <a:pPr marL="357173" indent="-357173">
              <a:defRPr sz="2600"/>
            </a:pPr>
            <a:r>
              <a:t>CCC is a nonprofit created in 2006 to assist the Catholic community in understanding and acting on the Catholic approach to climate change - both care for creation and care for the poor</a:t>
            </a:r>
          </a:p>
          <a:p>
            <a:pPr marL="357173" indent="-357173">
              <a:defRPr sz="2600"/>
            </a:pPr>
            <a:r>
              <a:t>CCC enjoys support of U.S. Conference of Catholic Bishops as well as 18 national Catholic organizations</a:t>
            </a:r>
          </a:p>
        </p:txBody>
      </p:sp>
    </p:spTree>
    <p:extLst>
      <p:ext uri="{BB962C8B-B14F-4D97-AF65-F5344CB8AC3E}">
        <p14:creationId xmlns:p14="http://schemas.microsoft.com/office/powerpoint/2010/main" val="11221347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Background"/>
          <p:cNvSpPr txBox="1">
            <a:spLocks noGrp="1"/>
          </p:cNvSpPr>
          <p:nvPr>
            <p:ph type="title"/>
          </p:nvPr>
        </p:nvSpPr>
        <p:spPr>
          <a:prstGeom prst="rect">
            <a:avLst/>
          </a:prstGeom>
        </p:spPr>
        <p:txBody>
          <a:bodyPr/>
          <a:lstStyle>
            <a:lvl1pPr>
              <a:defRPr spc="-200"/>
            </a:lvl1pPr>
          </a:lstStyle>
          <a:p>
            <a:r>
              <a:t>Work to Date</a:t>
            </a:r>
          </a:p>
        </p:txBody>
      </p:sp>
      <p:sp>
        <p:nvSpPr>
          <p:cNvPr id="130" name="Catholic Climate Covenant (CCC) -  nonprofit created in 2006 to assist the Catholic community in understanding and acting on the Catholic approach to climate change - both care for creation and care for the poor…"/>
          <p:cNvSpPr txBox="1">
            <a:spLocks noGrp="1"/>
          </p:cNvSpPr>
          <p:nvPr>
            <p:ph type="body" idx="1"/>
          </p:nvPr>
        </p:nvSpPr>
        <p:spPr>
          <a:prstGeom prst="rect">
            <a:avLst/>
          </a:prstGeom>
        </p:spPr>
        <p:txBody>
          <a:bodyPr>
            <a:normAutofit fontScale="70000" lnSpcReduction="20000"/>
          </a:bodyPr>
          <a:lstStyle/>
          <a:p>
            <a:pPr marL="357173" indent="-357173">
              <a:defRPr sz="2600"/>
            </a:pPr>
            <a:r>
              <a:t>Pilot program in 2016-17 with Archdiocese of Cincinnati focused on energy efficiency projects – primarily lighting and light HVAC upgrades</a:t>
            </a:r>
          </a:p>
          <a:p>
            <a:pPr marL="357173" indent="-357173">
              <a:defRPr sz="2600"/>
            </a:pPr>
            <a:r>
              <a:t>Launched program nationally in late 2017, expanding to include renewable energy in 2018</a:t>
            </a:r>
          </a:p>
          <a:p>
            <a:pPr marL="357173" indent="-357173">
              <a:defRPr sz="2600"/>
            </a:pPr>
            <a:r>
              <a:t>Developers of the largest solar project ever completed in Washington, DC, a 2-megawatt project for the benefit of Catholic Charities of the Archdiocese of Washington</a:t>
            </a:r>
          </a:p>
          <a:p>
            <a:pPr marL="357173" indent="-357173">
              <a:defRPr sz="2600"/>
            </a:pPr>
            <a:r>
              <a:t>On track to complete another 2 megawatts of projects (approximately 10 projects in all) in 2019 in five states, with more ready to go in 2020</a:t>
            </a:r>
          </a:p>
        </p:txBody>
      </p:sp>
    </p:spTree>
    <p:extLst>
      <p:ext uri="{BB962C8B-B14F-4D97-AF65-F5344CB8AC3E}">
        <p14:creationId xmlns:p14="http://schemas.microsoft.com/office/powerpoint/2010/main" val="1854378655"/>
      </p:ext>
    </p:extLst>
  </p:cSld>
  <p:clrMapOvr>
    <a:masterClrMapping/>
  </p:clrMapOvr>
  <p:transition spd="med"/>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1348</Words>
  <Application>Microsoft Office PowerPoint</Application>
  <PresentationFormat>Widescreen</PresentationFormat>
  <Paragraphs>157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Didot</vt:lpstr>
      <vt:lpstr>Palatino</vt:lpstr>
      <vt:lpstr>Wingdings 3</vt:lpstr>
      <vt:lpstr>Wisp</vt:lpstr>
      <vt:lpstr>Developing and Managing Sustainable Energy </vt:lpstr>
      <vt:lpstr>Archdiocese of Baltimore Leadership</vt:lpstr>
      <vt:lpstr>Funding &amp; Savings</vt:lpstr>
      <vt:lpstr>Marketing of Sustainable Projects</vt:lpstr>
      <vt:lpstr>Catholic Energies</vt:lpstr>
      <vt:lpstr>The Reality</vt:lpstr>
      <vt:lpstr>Catholic Energies </vt:lpstr>
      <vt:lpstr>Background</vt:lpstr>
      <vt:lpstr>Work to Date</vt:lpstr>
      <vt:lpstr>Immaculate Conception </vt:lpstr>
      <vt:lpstr>Catholic Charities - ADW</vt:lpstr>
      <vt:lpstr>Order of Carmelites</vt:lpstr>
      <vt:lpstr>Why Is This So Hard?</vt:lpstr>
      <vt:lpstr>How We Work</vt:lpstr>
      <vt:lpstr>Our Commitment </vt:lpstr>
      <vt:lpstr>How We Do It</vt:lpstr>
      <vt:lpstr>Deep Dive – Contracts</vt:lpstr>
      <vt:lpstr>What We Look For</vt:lpstr>
      <vt:lpstr>Another Option: Invest in Renewable Energy &amp; Efficiency</vt:lpstr>
      <vt:lpstr>How Could Your Investment  Be Put to Work?</vt:lpstr>
      <vt:lpstr>FAQ</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and Managing Sustainable Energy</dc:title>
  <dc:creator>Daniel  Misleh</dc:creator>
  <cp:lastModifiedBy>Michael Thornton</cp:lastModifiedBy>
  <cp:revision>3</cp:revision>
  <dcterms:created xsi:type="dcterms:W3CDTF">2019-09-12T18:14:20Z</dcterms:created>
  <dcterms:modified xsi:type="dcterms:W3CDTF">2019-10-11T15:00:59Z</dcterms:modified>
</cp:coreProperties>
</file>