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9" r:id="rId2"/>
    <p:sldId id="260" r:id="rId3"/>
    <p:sldId id="263" r:id="rId4"/>
    <p:sldId id="264" r:id="rId5"/>
    <p:sldId id="261" r:id="rId6"/>
    <p:sldId id="265" r:id="rId7"/>
    <p:sldId id="262" r:id="rId8"/>
    <p:sldId id="267" r:id="rId9"/>
    <p:sldId id="269" r:id="rId10"/>
    <p:sldId id="270" r:id="rId11"/>
    <p:sldId id="272" r:id="rId12"/>
    <p:sldId id="273" r:id="rId13"/>
    <p:sldId id="277" r:id="rId14"/>
    <p:sldId id="266" r:id="rId15"/>
    <p:sldId id="2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07" d="100"/>
          <a:sy n="107" d="100"/>
        </p:scale>
        <p:origin x="-102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27098-9D5D-FA43-A445-09BB7764BB67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9B35B-38BA-9A48-87D8-3DF1063B7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812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44E90-FFB5-4CA8-A2A7-666FE2F77A0C}" type="datetimeFigureOut">
              <a:rPr lang="en-US" smtClean="0"/>
              <a:t>2/15/2018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474A3-EF92-437F-86E7-A85166500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472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35EA-14A4-654F-8C0F-0CFA4517CEA1}" type="datetime1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Professional Development Webinar - 8/31/2017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3FE00-CCB4-4633-B9AF-DEFE66D35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83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744E5-4F02-C74B-A6E0-8303C7041183}" type="datetime1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Professional Development Webinar - 8/31/2017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3FE00-CCB4-4633-B9AF-DEFE66D35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32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3BDF5-FB15-1A4D-9B20-22EB47F9E223}" type="datetime1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Professional Development Webinar - 8/31/2017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3FE00-CCB4-4633-B9AF-DEFE66D35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23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C1D63-62CF-BE4A-B873-E617B67D2698}" type="datetime1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Professional Development Webinar - 8/31/2017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3FE00-CCB4-4633-B9AF-DEFE66D35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293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01EE-0495-9447-A4BF-06A8FDF0FCF3}" type="datetime1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Professional Development Webinar - 8/31/2017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3FE00-CCB4-4633-B9AF-DEFE66D35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683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5F023-5EDE-6149-97B1-7D2636A090FD}" type="datetime1">
              <a:rPr lang="en-US" smtClean="0"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Professional Development Webinar - 8/31/2017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3FE00-CCB4-4633-B9AF-DEFE66D35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80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25B9-8404-9E40-9D89-211E7FED5E2B}" type="datetime1">
              <a:rPr lang="en-US" smtClean="0"/>
              <a:t>2/15/2018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Professional Development Webinar - 8/31/2017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3FE00-CCB4-4633-B9AF-DEFE66D35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47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E6588-73EE-B24B-BF27-2AF2EDBA9CE1}" type="datetime1">
              <a:rPr lang="en-US" smtClean="0"/>
              <a:t>2/15/2018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Professional Development Webinar - 8/31/2017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3FE00-CCB4-4633-B9AF-DEFE66D35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319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35EBC-9817-A14C-B717-175FB1A788F5}" type="datetime1">
              <a:rPr lang="en-US" smtClean="0"/>
              <a:t>2/15/2018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Professional Development Webinar - 8/31/2017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3FE00-CCB4-4633-B9AF-DEFE66D35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3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D2ACD-F44A-4041-AB33-C0C81F91D83C}" type="datetime1">
              <a:rPr lang="en-US" smtClean="0"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Professional Development Webinar - 8/31/2017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3FE00-CCB4-4633-B9AF-DEFE66D35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575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5C52B-8531-DD47-AE15-9B8F50D27E8D}" type="datetime1">
              <a:rPr lang="en-US" smtClean="0"/>
              <a:t>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Professional Development Webinar - 8/31/2017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3FE00-CCB4-4633-B9AF-DEFE66D35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58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FFEE3-66B8-C245-845C-7EC5E2745538}" type="datetime1">
              <a:rPr lang="en-US" smtClean="0"/>
              <a:t>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Professional Development Webinar - 8/31/2017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3FE00-CCB4-4633-B9AF-DEFE66D35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75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rtoftroubleshooting.com/2014/04/25/the-50-percent-rule-repair-or-replace-revisited/" TargetMode="External"/><Relationship Id="rId2" Type="http://schemas.openxmlformats.org/officeDocument/2006/relationships/hyperlink" Target="https://www.wbdg.org/resources/life-cycle-cost-analysis-lcc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://www.plant-maintenance.com/articles/rvr1.shtm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4857" y="0"/>
            <a:ext cx="9144000" cy="1075856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Capital Chapter of IFMA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725769"/>
            <a:ext cx="12192000" cy="3928054"/>
          </a:xfrm>
        </p:spPr>
        <p:txBody>
          <a:bodyPr>
            <a:normAutofit fontScale="92500" lnSpcReduction="10000"/>
          </a:bodyPr>
          <a:lstStyle/>
          <a:p>
            <a:endParaRPr lang="en-US" sz="2800" b="1" dirty="0" smtClean="0"/>
          </a:p>
          <a:p>
            <a:r>
              <a:rPr lang="en-US" sz="3900" b="1" dirty="0" smtClean="0">
                <a:solidFill>
                  <a:srgbClr val="1F4E79"/>
                </a:solidFill>
              </a:rPr>
              <a:t>“REPAIR OR REPLACE”</a:t>
            </a:r>
          </a:p>
          <a:p>
            <a:r>
              <a:rPr lang="en-US" sz="2800" dirty="0" smtClean="0"/>
              <a:t>Professional </a:t>
            </a:r>
            <a:r>
              <a:rPr lang="en-US" sz="2800" dirty="0"/>
              <a:t>Development Meeting </a:t>
            </a:r>
          </a:p>
          <a:p>
            <a:r>
              <a:rPr lang="en-US" sz="2800" dirty="0" smtClean="0"/>
              <a:t>February 15th, 2018</a:t>
            </a:r>
          </a:p>
          <a:p>
            <a:endParaRPr lang="en-US" sz="2800" b="1" dirty="0" smtClean="0"/>
          </a:p>
          <a:p>
            <a:endParaRPr lang="en-US" sz="2800" b="1" dirty="0" smtClean="0"/>
          </a:p>
          <a:p>
            <a:r>
              <a:rPr lang="en-US" sz="2800" b="1" dirty="0" smtClean="0"/>
              <a:t>Presenters:</a:t>
            </a:r>
          </a:p>
          <a:p>
            <a:r>
              <a:rPr lang="en-US" sz="2600" dirty="0" smtClean="0"/>
              <a:t>Ben Drake, Territory Manager / Co-Owner – The Garland Company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7375" y="129506"/>
            <a:ext cx="2381250" cy="92392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3FE00-CCB4-4633-B9AF-DEFE66D35AE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00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7375" y="129506"/>
            <a:ext cx="2381250" cy="92392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3FE00-CCB4-4633-B9AF-DEFE66D35AEE}" type="slidenum">
              <a:rPr lang="en-US" smtClean="0"/>
              <a:t>10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rgbClr val="1F4E79"/>
                </a:solidFill>
              </a:rPr>
              <a:t>LCC </a:t>
            </a:r>
            <a:r>
              <a:rPr lang="en-US" sz="3200" b="1" dirty="0">
                <a:solidFill>
                  <a:srgbClr val="1F4E79"/>
                </a:solidFill>
              </a:rPr>
              <a:t>= </a:t>
            </a:r>
            <a:r>
              <a:rPr lang="en-US" sz="3200" b="1" dirty="0" smtClean="0">
                <a:solidFill>
                  <a:srgbClr val="1F4E79"/>
                </a:solidFill>
              </a:rPr>
              <a:t>Initial </a:t>
            </a:r>
            <a:r>
              <a:rPr lang="en-US" sz="3200" b="1" dirty="0">
                <a:solidFill>
                  <a:srgbClr val="1F4E79"/>
                </a:solidFill>
              </a:rPr>
              <a:t>+ </a:t>
            </a:r>
            <a:r>
              <a:rPr lang="en-US" sz="3200" b="1" dirty="0" smtClean="0">
                <a:solidFill>
                  <a:srgbClr val="1F4E79"/>
                </a:solidFill>
              </a:rPr>
              <a:t>Replacement - Salvage </a:t>
            </a:r>
            <a:r>
              <a:rPr lang="en-US" sz="3200" b="1" dirty="0">
                <a:solidFill>
                  <a:srgbClr val="1F4E79"/>
                </a:solidFill>
              </a:rPr>
              <a:t>+ </a:t>
            </a:r>
            <a:r>
              <a:rPr lang="en-US" sz="3200" b="1" dirty="0" smtClean="0">
                <a:solidFill>
                  <a:srgbClr val="1F4E79"/>
                </a:solidFill>
              </a:rPr>
              <a:t>OM</a:t>
            </a:r>
            <a:r>
              <a:rPr lang="en-US" sz="3200" b="1" dirty="0">
                <a:solidFill>
                  <a:srgbClr val="1F4E79"/>
                </a:solidFill>
              </a:rPr>
              <a:t>&amp;R + </a:t>
            </a:r>
            <a:r>
              <a:rPr lang="en-US" sz="3200" b="1" dirty="0" smtClean="0">
                <a:solidFill>
                  <a:srgbClr val="1F4E79"/>
                </a:solidFill>
              </a:rPr>
              <a:t>Other</a:t>
            </a:r>
            <a:endParaRPr lang="en-US" sz="3200" dirty="0">
              <a:solidFill>
                <a:srgbClr val="1F4E79"/>
              </a:solidFill>
            </a:endParaRPr>
          </a:p>
          <a:p>
            <a:pPr lvl="0"/>
            <a:r>
              <a:rPr lang="en-US" dirty="0"/>
              <a:t>LCC: Total life-cycle cost </a:t>
            </a:r>
            <a:r>
              <a:rPr lang="en-US" dirty="0" smtClean="0"/>
              <a:t>in dollars </a:t>
            </a:r>
            <a:r>
              <a:rPr lang="en-US" dirty="0"/>
              <a:t>of a given </a:t>
            </a:r>
            <a:r>
              <a:rPr lang="en-US" dirty="0" smtClean="0"/>
              <a:t>asset</a:t>
            </a:r>
            <a:endParaRPr lang="en-US" dirty="0"/>
          </a:p>
          <a:p>
            <a:pPr lvl="0"/>
            <a:r>
              <a:rPr lang="en-US" dirty="0" smtClean="0"/>
              <a:t>Initial </a:t>
            </a:r>
            <a:r>
              <a:rPr lang="en-US" dirty="0"/>
              <a:t>cost</a:t>
            </a:r>
          </a:p>
          <a:p>
            <a:pPr lvl="0"/>
            <a:r>
              <a:rPr lang="en-US" dirty="0" smtClean="0"/>
              <a:t>Replacement: Capital </a:t>
            </a:r>
            <a:r>
              <a:rPr lang="en-US" dirty="0"/>
              <a:t>replacement costs</a:t>
            </a:r>
          </a:p>
          <a:p>
            <a:pPr lvl="0"/>
            <a:r>
              <a:rPr lang="en-US" dirty="0" smtClean="0"/>
              <a:t>Salvage: Salvage value less </a:t>
            </a:r>
            <a:r>
              <a:rPr lang="en-US" dirty="0"/>
              <a:t>disposal costs</a:t>
            </a:r>
          </a:p>
          <a:p>
            <a:pPr lvl="0"/>
            <a:r>
              <a:rPr lang="en-US" dirty="0" smtClean="0"/>
              <a:t>OM</a:t>
            </a:r>
            <a:r>
              <a:rPr lang="en-US" dirty="0"/>
              <a:t>&amp;R: Total operating, maintenance, and repair </a:t>
            </a:r>
            <a:r>
              <a:rPr lang="en-US" dirty="0" smtClean="0"/>
              <a:t>costs</a:t>
            </a:r>
            <a:endParaRPr lang="en-US" dirty="0"/>
          </a:p>
          <a:p>
            <a:pPr lvl="0"/>
            <a:r>
              <a:rPr lang="en-US" dirty="0" smtClean="0"/>
              <a:t>Other: </a:t>
            </a:r>
            <a:r>
              <a:rPr lang="en-US" dirty="0"/>
              <a:t>Total other costs, if any</a:t>
            </a:r>
            <a:r>
              <a:rPr lang="en-US" dirty="0" smtClean="0"/>
              <a:t>— (i.e. downtime costs, financing costs, etc.) </a:t>
            </a:r>
            <a:r>
              <a:rPr lang="en-US" sz="1900" b="1" dirty="0" smtClean="0"/>
              <a:t>*PV costs adjusted for inflation over expected life of the asset</a:t>
            </a:r>
            <a:endParaRPr lang="en-US" sz="19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Basic Formula for Calculating LCC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98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+mn-lt"/>
              </a:rPr>
              <a:t>LLCA for Light Bulbs</a:t>
            </a:r>
            <a:br>
              <a:rPr lang="en-US" b="1" dirty="0" smtClean="0">
                <a:latin typeface="+mn-lt"/>
              </a:rPr>
            </a:br>
            <a:r>
              <a:rPr lang="en-US" sz="3200" dirty="0" smtClean="0">
                <a:latin typeface="+mn-lt"/>
              </a:rPr>
              <a:t>Lets compare two light bulbs over a 10,000 hour life cycle</a:t>
            </a:r>
            <a:endParaRPr lang="en-US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100 Watt Incandescent Bulb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99710" cy="4351338"/>
          </a:xfrm>
        </p:spPr>
        <p:txBody>
          <a:bodyPr/>
          <a:lstStyle/>
          <a:p>
            <a:r>
              <a:rPr lang="en-US" dirty="0" smtClean="0"/>
              <a:t>25 Watt Compact Fluorescent Bulb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3FE00-CCB4-4633-B9AF-DEFE66D35AEE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 descr="5262_8302cf3caac59d4cd4c2e9209fc10cd800365505_origin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2838" y="2430129"/>
            <a:ext cx="4034890" cy="4034890"/>
          </a:xfrm>
          <a:prstGeom prst="rect">
            <a:avLst/>
          </a:prstGeom>
        </p:spPr>
      </p:pic>
      <p:pic>
        <p:nvPicPr>
          <p:cNvPr id="8" name="Picture 7" descr="1486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831" y="2561488"/>
            <a:ext cx="3709826" cy="37098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7375" y="129506"/>
            <a:ext cx="238125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79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3FE00-CCB4-4633-B9AF-DEFE66D35AEE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12635" y="1672374"/>
            <a:ext cx="6059834" cy="4720399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u="sng" dirty="0" smtClean="0">
                <a:solidFill>
                  <a:srgbClr val="1F4E79"/>
                </a:solidFill>
              </a:rPr>
              <a:t>Incandescent Bul</a:t>
            </a:r>
            <a:r>
              <a:rPr lang="en-US" sz="3200" b="1" u="sng" dirty="0">
                <a:solidFill>
                  <a:srgbClr val="1F4E79"/>
                </a:solidFill>
              </a:rPr>
              <a:t>b</a:t>
            </a:r>
            <a:r>
              <a:rPr lang="en-US" sz="3200" b="1" dirty="0" smtClean="0">
                <a:solidFill>
                  <a:srgbClr val="1F4E79"/>
                </a:solidFill>
              </a:rPr>
              <a:t>:</a:t>
            </a:r>
            <a:endParaRPr lang="en-US" sz="3200" dirty="0">
              <a:solidFill>
                <a:srgbClr val="1F4E79"/>
              </a:solidFill>
            </a:endParaRPr>
          </a:p>
          <a:p>
            <a:pPr lvl="0">
              <a:lnSpc>
                <a:spcPct val="100000"/>
              </a:lnSpc>
            </a:pPr>
            <a:r>
              <a:rPr lang="en-US" sz="2600" dirty="0" smtClean="0"/>
              <a:t>Initial Cost of 1 bulb: $5.6</a:t>
            </a:r>
          </a:p>
          <a:p>
            <a:pPr lvl="0">
              <a:lnSpc>
                <a:spcPct val="100000"/>
              </a:lnSpc>
            </a:pPr>
            <a:r>
              <a:rPr lang="en-US" sz="2600" dirty="0" smtClean="0"/>
              <a:t>Hours per bulb: </a:t>
            </a:r>
            <a:r>
              <a:rPr lang="en-US" sz="2600" dirty="0"/>
              <a:t>1,000 </a:t>
            </a:r>
            <a:r>
              <a:rPr lang="en-US" sz="2600" dirty="0" smtClean="0"/>
              <a:t>hours</a:t>
            </a:r>
          </a:p>
          <a:p>
            <a:pPr lvl="0">
              <a:lnSpc>
                <a:spcPct val="100000"/>
              </a:lnSpc>
            </a:pPr>
            <a:r>
              <a:rPr lang="en-US" sz="2600" dirty="0"/>
              <a:t>Number of bulbs over 10,000 </a:t>
            </a:r>
            <a:r>
              <a:rPr lang="en-US" sz="2600" dirty="0" smtClean="0"/>
              <a:t>hours</a:t>
            </a:r>
            <a:r>
              <a:rPr lang="en-US" sz="2600" dirty="0"/>
              <a:t>: 10</a:t>
            </a:r>
          </a:p>
          <a:p>
            <a:pPr lvl="0">
              <a:lnSpc>
                <a:spcPct val="100000"/>
              </a:lnSpc>
            </a:pPr>
            <a:r>
              <a:rPr lang="en-US" sz="2600" dirty="0"/>
              <a:t>Replacement Cost: 5.60 x 9 = $50.40</a:t>
            </a:r>
          </a:p>
          <a:p>
            <a:pPr lvl="0">
              <a:lnSpc>
                <a:spcPct val="100000"/>
              </a:lnSpc>
            </a:pPr>
            <a:r>
              <a:rPr lang="en-US" sz="2600" dirty="0"/>
              <a:t>Hours per kilowatt = 1000/</a:t>
            </a:r>
            <a:r>
              <a:rPr lang="en-US" sz="2600" dirty="0" smtClean="0"/>
              <a:t>100w </a:t>
            </a:r>
            <a:r>
              <a:rPr lang="en-US" sz="2600" dirty="0"/>
              <a:t>= 10 hours</a:t>
            </a:r>
          </a:p>
          <a:p>
            <a:pPr lvl="0">
              <a:lnSpc>
                <a:spcPct val="100000"/>
              </a:lnSpc>
            </a:pPr>
            <a:r>
              <a:rPr lang="en-US" sz="2600" dirty="0"/>
              <a:t>kWh of electricity in 10,000 hours = 10,000 / # of hours = 1,000 kWh</a:t>
            </a:r>
          </a:p>
          <a:p>
            <a:pPr lvl="0">
              <a:lnSpc>
                <a:spcPct val="100000"/>
              </a:lnSpc>
            </a:pPr>
            <a:r>
              <a:rPr lang="en-US" sz="2600" dirty="0"/>
              <a:t>Operating Cost: $2.56 x 1,000 = $</a:t>
            </a:r>
            <a:r>
              <a:rPr lang="en-US" sz="2600" dirty="0" smtClean="0"/>
              <a:t>2,560</a:t>
            </a:r>
          </a:p>
          <a:p>
            <a:pPr lvl="0">
              <a:lnSpc>
                <a:spcPct val="100000"/>
              </a:lnSpc>
            </a:pPr>
            <a:r>
              <a:rPr lang="en-US" sz="2600" b="1" dirty="0" smtClean="0"/>
              <a:t>TOTAL LIFE CYCLE COST:</a:t>
            </a:r>
            <a:r>
              <a:rPr lang="en-US" sz="2600" dirty="0" smtClean="0"/>
              <a:t> $2,560 + $56 = </a:t>
            </a:r>
            <a:r>
              <a:rPr lang="en-US" sz="2600" b="1" dirty="0" smtClean="0"/>
              <a:t>$2,616</a:t>
            </a:r>
            <a:endParaRPr lang="en-US" sz="2600" b="1" dirty="0"/>
          </a:p>
          <a:p>
            <a:pPr marL="0" lvl="0" indent="0">
              <a:lnSpc>
                <a:spcPct val="100000"/>
              </a:lnSpc>
              <a:buNone/>
            </a:pPr>
            <a:endParaRPr lang="en-US" sz="2600" i="1" dirty="0"/>
          </a:p>
          <a:p>
            <a:pPr marL="0" lvl="0" indent="0">
              <a:lnSpc>
                <a:spcPct val="100000"/>
              </a:lnSpc>
              <a:buNone/>
            </a:pPr>
            <a:r>
              <a:rPr lang="en-US" sz="2600" i="1" dirty="0"/>
              <a:t>*(assuming 1 kWh cost $2.56)</a:t>
            </a:r>
          </a:p>
          <a:p>
            <a:pPr marL="0" lvl="0" indent="0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LCCA Light Bulb Case Study 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31585" y="1663872"/>
            <a:ext cx="6060415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600" b="1" u="sng" dirty="0" smtClean="0">
                <a:solidFill>
                  <a:srgbClr val="1F4E79"/>
                </a:solidFill>
              </a:rPr>
              <a:t>Fluorescent </a:t>
            </a:r>
            <a:r>
              <a:rPr lang="en-US" sz="2600" b="1" u="sng" dirty="0">
                <a:solidFill>
                  <a:srgbClr val="1F4E79"/>
                </a:solidFill>
              </a:rPr>
              <a:t>Bulb</a:t>
            </a:r>
            <a:r>
              <a:rPr lang="en-US" sz="2600" b="1" dirty="0">
                <a:solidFill>
                  <a:srgbClr val="1F4E79"/>
                </a:solidFill>
              </a:rPr>
              <a:t>:</a:t>
            </a:r>
            <a:endParaRPr lang="en-US" sz="2600" dirty="0">
              <a:solidFill>
                <a:srgbClr val="1F4E79"/>
              </a:solidFill>
            </a:endParaRPr>
          </a:p>
          <a:p>
            <a:pPr marL="457200" lvl="0" indent="-457200">
              <a:lnSpc>
                <a:spcPct val="110000"/>
              </a:lnSpc>
              <a:buFont typeface="Arial"/>
              <a:buChar char="•"/>
            </a:pPr>
            <a:r>
              <a:rPr lang="en-US" sz="2200" dirty="0" smtClean="0"/>
              <a:t>Initial Cost </a:t>
            </a:r>
            <a:r>
              <a:rPr lang="en-US" sz="2200" dirty="0"/>
              <a:t>of 1 bulb: </a:t>
            </a:r>
            <a:r>
              <a:rPr lang="en-US" sz="2200" dirty="0" smtClean="0"/>
              <a:t>$24</a:t>
            </a:r>
          </a:p>
          <a:p>
            <a:pPr marL="457200" lvl="0" indent="-457200">
              <a:lnSpc>
                <a:spcPct val="110000"/>
              </a:lnSpc>
              <a:buFont typeface="Arial"/>
              <a:buChar char="•"/>
            </a:pPr>
            <a:r>
              <a:rPr lang="en-US" sz="2200" dirty="0" smtClean="0"/>
              <a:t>Hours per </a:t>
            </a:r>
            <a:r>
              <a:rPr lang="en-US" sz="2200" dirty="0"/>
              <a:t>bulb: </a:t>
            </a:r>
            <a:r>
              <a:rPr lang="en-US" sz="2200" dirty="0" smtClean="0"/>
              <a:t>10,000 hours</a:t>
            </a:r>
          </a:p>
          <a:p>
            <a:pPr marL="457200" lvl="0" indent="-457200">
              <a:lnSpc>
                <a:spcPct val="110000"/>
              </a:lnSpc>
              <a:buFont typeface="Arial"/>
              <a:buChar char="•"/>
            </a:pPr>
            <a:r>
              <a:rPr lang="en-US" sz="2200" dirty="0"/>
              <a:t>Number of bulbs for 10,000 </a:t>
            </a:r>
            <a:r>
              <a:rPr lang="en-US" sz="2200" dirty="0" smtClean="0"/>
              <a:t>hours</a:t>
            </a:r>
            <a:r>
              <a:rPr lang="en-US" sz="2200" dirty="0"/>
              <a:t>: 1</a:t>
            </a:r>
          </a:p>
          <a:p>
            <a:pPr marL="457200" lvl="0" indent="-457200">
              <a:lnSpc>
                <a:spcPct val="110000"/>
              </a:lnSpc>
              <a:buFont typeface="Arial"/>
              <a:buChar char="•"/>
            </a:pPr>
            <a:r>
              <a:rPr lang="en-US" sz="2200" dirty="0"/>
              <a:t>Replacement Cost: $0</a:t>
            </a:r>
            <a:endParaRPr lang="en-US" sz="2200" b="1" dirty="0"/>
          </a:p>
          <a:p>
            <a:pPr marL="457200" lvl="0" indent="-457200">
              <a:lnSpc>
                <a:spcPct val="110000"/>
              </a:lnSpc>
              <a:buFont typeface="Arial"/>
              <a:buChar char="•"/>
            </a:pPr>
            <a:r>
              <a:rPr lang="en-US" sz="2200" dirty="0"/>
              <a:t>Hours per kilowatt = 1000/</a:t>
            </a:r>
            <a:r>
              <a:rPr lang="en-US" sz="2200" dirty="0" smtClean="0"/>
              <a:t>25w </a:t>
            </a:r>
            <a:r>
              <a:rPr lang="en-US" sz="2200" dirty="0"/>
              <a:t>= 40 hours</a:t>
            </a:r>
          </a:p>
          <a:p>
            <a:pPr marL="457200" lvl="0" indent="-457200">
              <a:lnSpc>
                <a:spcPct val="110000"/>
              </a:lnSpc>
              <a:buFont typeface="Arial"/>
              <a:buChar char="•"/>
            </a:pPr>
            <a:r>
              <a:rPr lang="en-US" sz="2200" dirty="0"/>
              <a:t>kWh of electricity in 10,000 hours = 10,000 / # of hours = 250 kWh</a:t>
            </a:r>
          </a:p>
          <a:p>
            <a:pPr marL="457200" lvl="0" indent="-457200">
              <a:lnSpc>
                <a:spcPct val="110000"/>
              </a:lnSpc>
              <a:buFont typeface="Arial"/>
              <a:buChar char="•"/>
            </a:pPr>
            <a:r>
              <a:rPr lang="en-US" sz="2200" dirty="0"/>
              <a:t>Operating Cost: $2.56 x 250 = $</a:t>
            </a:r>
            <a:r>
              <a:rPr lang="en-US" sz="2200" dirty="0" smtClean="0"/>
              <a:t>640</a:t>
            </a:r>
          </a:p>
          <a:p>
            <a:pPr marL="457200" lvl="0" indent="-457200">
              <a:lnSpc>
                <a:spcPct val="110000"/>
              </a:lnSpc>
              <a:buFont typeface="Arial"/>
              <a:buChar char="•"/>
            </a:pPr>
            <a:r>
              <a:rPr lang="en-US" sz="2200" b="1" dirty="0" smtClean="0"/>
              <a:t>TOTAL LIFE CYCLE COST: </a:t>
            </a:r>
            <a:r>
              <a:rPr lang="en-US" sz="2200" dirty="0" smtClean="0"/>
              <a:t>$640 + $24 = </a:t>
            </a:r>
            <a:r>
              <a:rPr lang="en-US" sz="2200" b="1" dirty="0" smtClean="0"/>
              <a:t>$664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7375" y="129506"/>
            <a:ext cx="238125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90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3FE00-CCB4-4633-B9AF-DEFE66D35AEE}" type="slidenum">
              <a:rPr lang="en-US" smtClean="0"/>
              <a:t>13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767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LCCA is a process of evaluating an assets cost over its entire life span “Cradle to Grave” … “Tomb to Womb”.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Excellent for weighing initial cost to cost of ownership.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Great tool for selecting one asset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vs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an alternative (i.e. types of light bulbs).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LIFE CYCLE COST - SUMMARY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7375" y="129506"/>
            <a:ext cx="238125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5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Additional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b="1" dirty="0" smtClean="0">
                <a:hlinkClick r:id="rId2"/>
              </a:rPr>
              <a:t>Whole Building Design Guide</a:t>
            </a:r>
            <a:endParaRPr lang="en-US" b="1" dirty="0" smtClean="0"/>
          </a:p>
          <a:p>
            <a:pPr marL="0" indent="0" algn="ctr">
              <a:lnSpc>
                <a:spcPct val="120000"/>
              </a:lnSpc>
              <a:buNone/>
            </a:pPr>
            <a:r>
              <a:rPr lang="en-US" b="1" dirty="0" smtClean="0">
                <a:hlinkClick r:id="rId3"/>
              </a:rPr>
              <a:t>The Art of Trouble Shooting: “The 50 % Rule Revisited”</a:t>
            </a:r>
            <a:endParaRPr lang="en-US" b="1" dirty="0" smtClean="0"/>
          </a:p>
          <a:p>
            <a:pPr marL="0" indent="0" algn="ctr">
              <a:lnSpc>
                <a:spcPct val="120000"/>
              </a:lnSpc>
              <a:buNone/>
            </a:pPr>
            <a:r>
              <a:rPr lang="en-US" b="1" dirty="0" smtClean="0">
                <a:hlinkClick r:id="rId4"/>
              </a:rPr>
              <a:t>PlantMaintenance.Com "Repair vs Replace"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3FE00-CCB4-4633-B9AF-DEFE66D35AEE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7375" y="129506"/>
            <a:ext cx="238125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56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2292" y="2522112"/>
            <a:ext cx="10515600" cy="1325563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3FE00-CCB4-4633-B9AF-DEFE66D35AEE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7375" y="129506"/>
            <a:ext cx="238125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9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7375" y="129506"/>
            <a:ext cx="2381250" cy="92392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3FE00-CCB4-4633-B9AF-DEFE66D35AEE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784239" y="347882"/>
            <a:ext cx="8013227" cy="1001755"/>
          </a:xfrm>
        </p:spPr>
        <p:txBody>
          <a:bodyPr>
            <a:normAutofit fontScale="77500" lnSpcReduction="20000"/>
          </a:bodyPr>
          <a:lstStyle/>
          <a:p>
            <a:r>
              <a:rPr lang="en-US" sz="4700" b="1" dirty="0" smtClean="0">
                <a:solidFill>
                  <a:srgbClr val="FF0000"/>
                </a:solidFill>
              </a:rPr>
              <a:t>CONGRATULATIONS!!</a:t>
            </a:r>
          </a:p>
          <a:p>
            <a:r>
              <a:rPr lang="en-US" sz="4700" b="1" dirty="0" smtClean="0"/>
              <a:t>Your Washing Machine Just Broke… </a:t>
            </a:r>
            <a:r>
              <a:rPr lang="en-US" sz="4700" b="1" dirty="0" smtClean="0">
                <a:sym typeface="Wingdings"/>
              </a:rPr>
              <a:t> </a:t>
            </a:r>
            <a:endParaRPr lang="en-US" sz="4700" b="1" dirty="0" smtClean="0"/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marL="342900" indent="-342900" algn="l">
              <a:buFont typeface="Arial"/>
              <a:buChar char="•"/>
            </a:pPr>
            <a:endParaRPr lang="en-US" dirty="0"/>
          </a:p>
        </p:txBody>
      </p:sp>
      <p:pic>
        <p:nvPicPr>
          <p:cNvPr id="14" name="Picture 13" descr="-1x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6763" y="1500498"/>
            <a:ext cx="7657022" cy="510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79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4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4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4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4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7375" y="129506"/>
            <a:ext cx="2381250" cy="92392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3FE00-CCB4-4633-B9AF-DEFE66D35AEE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180520" y="3953356"/>
            <a:ext cx="9855553" cy="2468612"/>
          </a:xfrm>
        </p:spPr>
        <p:txBody>
          <a:bodyPr>
            <a:norm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b="1" dirty="0" smtClean="0"/>
              <a:t>Should </a:t>
            </a:r>
            <a:r>
              <a:rPr lang="en-US" b="1" dirty="0"/>
              <a:t>you spend $200 </a:t>
            </a:r>
            <a:r>
              <a:rPr lang="en-US" b="1" dirty="0" smtClean="0"/>
              <a:t>for a repair?  </a:t>
            </a:r>
          </a:p>
          <a:p>
            <a:pPr marL="342900" indent="-342900" algn="l">
              <a:buFont typeface="Arial"/>
              <a:buChar char="•"/>
            </a:pPr>
            <a:r>
              <a:rPr lang="en-US" b="1" dirty="0" smtClean="0"/>
              <a:t>Do you have $</a:t>
            </a:r>
            <a:r>
              <a:rPr lang="en-US" b="1" dirty="0"/>
              <a:t>700 to buy a new </a:t>
            </a:r>
            <a:r>
              <a:rPr lang="en-US" b="1" dirty="0" smtClean="0"/>
              <a:t>one? </a:t>
            </a:r>
          </a:p>
          <a:p>
            <a:pPr marL="342900" indent="-342900" algn="l">
              <a:buFont typeface="Arial"/>
              <a:buChar char="•"/>
            </a:pPr>
            <a:r>
              <a:rPr lang="en-US" b="1" dirty="0" smtClean="0"/>
              <a:t>How many times has it broken </a:t>
            </a:r>
            <a:r>
              <a:rPr lang="en-US" b="1" dirty="0"/>
              <a:t>this </a:t>
            </a:r>
            <a:r>
              <a:rPr lang="en-US" b="1" dirty="0" smtClean="0"/>
              <a:t>year? </a:t>
            </a:r>
          </a:p>
          <a:p>
            <a:pPr marL="342900" indent="-342900" algn="l">
              <a:buFont typeface="Arial"/>
              <a:buChar char="•"/>
            </a:pPr>
            <a:r>
              <a:rPr lang="en-US" b="1" dirty="0" smtClean="0"/>
              <a:t>Can you spend an entire day waiting for the repairman to show up???</a:t>
            </a:r>
          </a:p>
          <a:p>
            <a:pPr marL="342900" indent="-342900" algn="l">
              <a:buFont typeface="Arial"/>
              <a:buChar char="•"/>
            </a:pPr>
            <a:r>
              <a:rPr lang="en-US" b="1" dirty="0"/>
              <a:t>How annoyed is your </a:t>
            </a:r>
            <a:r>
              <a:rPr lang="en-US" b="1" dirty="0" smtClean="0"/>
              <a:t>spouse?</a:t>
            </a:r>
            <a:r>
              <a:rPr lang="en-US" b="1" dirty="0"/>
              <a:t>!</a:t>
            </a:r>
            <a:r>
              <a:rPr lang="en-US" b="1" dirty="0" smtClean="0"/>
              <a:t>? </a:t>
            </a:r>
            <a:endParaRPr lang="en-US" b="1" dirty="0"/>
          </a:p>
          <a:p>
            <a:pPr marL="342900" indent="-342900" algn="l">
              <a:buFont typeface="Arial"/>
              <a:buChar char="•"/>
            </a:pPr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marL="342900" indent="-342900" algn="l">
              <a:buFont typeface="Arial"/>
              <a:buChar char="•"/>
            </a:pPr>
            <a:endParaRPr lang="en-US" dirty="0" smtClean="0"/>
          </a:p>
          <a:p>
            <a:pPr marL="342900" indent="-342900" algn="l">
              <a:buFont typeface="Arial"/>
              <a:buChar char="•"/>
            </a:pPr>
            <a:endParaRPr lang="en-US" dirty="0"/>
          </a:p>
        </p:txBody>
      </p:sp>
      <p:pic>
        <p:nvPicPr>
          <p:cNvPr id="12" name="Picture 11" descr="guide-to-repair-head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6967" y="214661"/>
            <a:ext cx="7172553" cy="359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70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7375" y="129506"/>
            <a:ext cx="2381250" cy="92392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3FE00-CCB4-4633-B9AF-DEFE66D35AEE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180520" y="4121650"/>
            <a:ext cx="9855553" cy="2468612"/>
          </a:xfrm>
        </p:spPr>
        <p:txBody>
          <a:bodyPr>
            <a:normAutofit/>
          </a:bodyPr>
          <a:lstStyle/>
          <a:p>
            <a:pPr algn="l"/>
            <a:r>
              <a:rPr lang="en-US" b="1" u="sng" dirty="0"/>
              <a:t>Applying this question in the Facilities world:  </a:t>
            </a:r>
            <a:endParaRPr lang="en-US" b="1" u="sng" dirty="0" smtClean="0"/>
          </a:p>
          <a:p>
            <a:pPr algn="l"/>
            <a:r>
              <a:rPr lang="en-US" dirty="0" smtClean="0"/>
              <a:t>Should </a:t>
            </a:r>
            <a:r>
              <a:rPr lang="en-US" dirty="0"/>
              <a:t>you spend $15,000 to repair your chiller or replace it with a new one?  Again – it depends!  </a:t>
            </a:r>
            <a:endParaRPr lang="en-US" dirty="0" smtClean="0"/>
          </a:p>
          <a:p>
            <a:pPr algn="l"/>
            <a:r>
              <a:rPr lang="en-US" dirty="0" smtClean="0"/>
              <a:t>Let’s discuss what </a:t>
            </a:r>
            <a:r>
              <a:rPr lang="en-US" dirty="0"/>
              <a:t>it depends on and provide a method for calculating the correct option.  </a:t>
            </a:r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marL="342900" indent="-342900" algn="l">
              <a:buFont typeface="Arial"/>
              <a:buChar char="•"/>
            </a:pPr>
            <a:endParaRPr lang="en-US" dirty="0" smtClean="0"/>
          </a:p>
          <a:p>
            <a:pPr marL="342900" indent="-342900" algn="l">
              <a:buFont typeface="Arial"/>
              <a:buChar char="•"/>
            </a:pPr>
            <a:endParaRPr lang="en-US" dirty="0"/>
          </a:p>
        </p:txBody>
      </p:sp>
      <p:pic>
        <p:nvPicPr>
          <p:cNvPr id="3" name="Picture 2" descr="1_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159" y="172756"/>
            <a:ext cx="6232583" cy="375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9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34306"/>
            <a:ext cx="12192000" cy="1287971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EQUIVALENT ANNUAL COST (EAC):</a:t>
            </a:r>
          </a:p>
          <a:p>
            <a:r>
              <a:rPr lang="en-US" sz="2800" i="1" dirty="0" smtClean="0"/>
              <a:t>A method to compare </a:t>
            </a:r>
            <a:r>
              <a:rPr lang="en-US" sz="2800" b="1" i="1" dirty="0" smtClean="0"/>
              <a:t>operational cost</a:t>
            </a:r>
            <a:r>
              <a:rPr lang="en-US" sz="2800" i="1" dirty="0" smtClean="0"/>
              <a:t> (repair) to </a:t>
            </a:r>
            <a:r>
              <a:rPr lang="en-US" sz="2800" b="1" i="1" dirty="0" smtClean="0"/>
              <a:t>capital project cost </a:t>
            </a:r>
            <a:r>
              <a:rPr lang="en-US" sz="2800" i="1" dirty="0" smtClean="0"/>
              <a:t>(replace).</a:t>
            </a:r>
          </a:p>
          <a:p>
            <a:endParaRPr lang="en-US" sz="28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7375" y="129506"/>
            <a:ext cx="2381250" cy="92392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3FE00-CCB4-4633-B9AF-DEFE66D35AEE}" type="slidenum">
              <a:rPr lang="en-US" smtClean="0"/>
              <a:t>5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8148" y="2719050"/>
            <a:ext cx="549120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/>
              <a:t>REPAIR: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800" b="1" dirty="0" smtClean="0"/>
              <a:t>Cost to Repair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800" b="1" dirty="0" smtClean="0"/>
              <a:t>Remaining Life </a:t>
            </a:r>
            <a:r>
              <a:rPr lang="en-US" sz="2000" b="1" dirty="0" smtClean="0"/>
              <a:t>(after repair)</a:t>
            </a:r>
            <a:endParaRPr lang="en-US" sz="2800" b="1" dirty="0" smtClean="0"/>
          </a:p>
          <a:p>
            <a:pPr marL="514350" indent="-514350">
              <a:buFont typeface="+mj-lt"/>
              <a:buAutoNum type="alphaLcPeriod"/>
            </a:pPr>
            <a:r>
              <a:rPr lang="en-US" sz="2800" b="1" dirty="0" smtClean="0"/>
              <a:t>Annual Operating Costs After Repair </a:t>
            </a:r>
            <a:r>
              <a:rPr lang="en-US" sz="2000" b="1" dirty="0" smtClean="0"/>
              <a:t>(including </a:t>
            </a:r>
            <a:r>
              <a:rPr lang="en-US" sz="2000" b="1" dirty="0" err="1" smtClean="0"/>
              <a:t>maint</a:t>
            </a:r>
            <a:r>
              <a:rPr lang="en-US" sz="2000" b="1" dirty="0" smtClean="0"/>
              <a:t> &amp; energy usage).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800" b="1" dirty="0" smtClean="0"/>
              <a:t>Salvage Value</a:t>
            </a:r>
          </a:p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945640" y="2715334"/>
            <a:ext cx="589533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/>
              <a:t>REPLACE:</a:t>
            </a:r>
            <a:endParaRPr lang="en-US" sz="3600" b="1" u="sng" dirty="0"/>
          </a:p>
          <a:p>
            <a:pPr marL="514350" indent="-514350">
              <a:buFont typeface="+mj-lt"/>
              <a:buAutoNum type="alphaLcPeriod"/>
            </a:pPr>
            <a:r>
              <a:rPr lang="en-US" sz="2800" b="1" dirty="0" smtClean="0"/>
              <a:t>Project Cost</a:t>
            </a:r>
            <a:endParaRPr lang="en-US" sz="2800" b="1" dirty="0"/>
          </a:p>
          <a:p>
            <a:pPr marL="514350" indent="-514350">
              <a:buFont typeface="+mj-lt"/>
              <a:buAutoNum type="alphaLcPeriod"/>
            </a:pPr>
            <a:r>
              <a:rPr lang="en-US" sz="2800" b="1" dirty="0" smtClean="0"/>
              <a:t>Projected Useful Life</a:t>
            </a:r>
            <a:endParaRPr lang="en-US" sz="2800" b="1" dirty="0"/>
          </a:p>
          <a:p>
            <a:pPr marL="514350" indent="-514350">
              <a:buFont typeface="+mj-lt"/>
              <a:buAutoNum type="alphaLcPeriod"/>
            </a:pPr>
            <a:r>
              <a:rPr lang="en-US" sz="2800" b="1" dirty="0"/>
              <a:t>Annual Operating Costs After Repair </a:t>
            </a:r>
            <a:r>
              <a:rPr lang="en-US" sz="2000" b="1" dirty="0" smtClean="0"/>
              <a:t>(</a:t>
            </a:r>
            <a:r>
              <a:rPr lang="en-US" sz="2000" b="1" dirty="0"/>
              <a:t>*</a:t>
            </a:r>
            <a:r>
              <a:rPr lang="en-US" sz="2000" b="1" dirty="0" smtClean="0"/>
              <a:t>efficiency upgrades)</a:t>
            </a:r>
            <a:r>
              <a:rPr lang="en-US" sz="2800" b="1" dirty="0"/>
              <a:t>.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2800" b="1" dirty="0"/>
              <a:t>Salvage Value</a:t>
            </a:r>
          </a:p>
        </p:txBody>
      </p:sp>
    </p:spTree>
    <p:extLst>
      <p:ext uri="{BB962C8B-B14F-4D97-AF65-F5344CB8AC3E}">
        <p14:creationId xmlns:p14="http://schemas.microsoft.com/office/powerpoint/2010/main" val="195143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34307"/>
            <a:ext cx="12192000" cy="661874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OPTION CALCULATION</a:t>
            </a:r>
          </a:p>
          <a:p>
            <a:endParaRPr lang="en-US" sz="28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7375" y="129506"/>
            <a:ext cx="2381250" cy="92392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3FE00-CCB4-4633-B9AF-DEFE66D35AEE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1653" y="1967734"/>
            <a:ext cx="10195400" cy="381024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001654" y="5921090"/>
            <a:ext cx="77628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*Calculated as: Annual Cost = </a:t>
            </a:r>
            <a:r>
              <a:rPr lang="en-US" sz="2400" dirty="0"/>
              <a:t>((a-d/b)+c)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90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7375" y="129506"/>
            <a:ext cx="2381250" cy="92392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3FE00-CCB4-4633-B9AF-DEFE66D35AEE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546520" y="1676107"/>
            <a:ext cx="5645480" cy="4418456"/>
          </a:xfrm>
        </p:spPr>
        <p:txBody>
          <a:bodyPr/>
          <a:lstStyle/>
          <a:p>
            <a:pPr algn="l"/>
            <a:r>
              <a:rPr lang="en-US" b="1" u="sng" dirty="0" smtClean="0"/>
              <a:t>ADDITIONAL CONSIDERATIONS</a:t>
            </a:r>
            <a:r>
              <a:rPr lang="en-US" b="1" dirty="0" smtClean="0"/>
              <a:t>:</a:t>
            </a:r>
          </a:p>
          <a:p>
            <a:pPr marL="342900" indent="-342900" algn="l">
              <a:buFont typeface="Arial"/>
              <a:buChar char="•"/>
            </a:pPr>
            <a:r>
              <a:rPr lang="en-US" b="1" dirty="0"/>
              <a:t>Available Funds</a:t>
            </a:r>
          </a:p>
          <a:p>
            <a:pPr marL="342900" indent="-342900" algn="l">
              <a:buFont typeface="Arial"/>
              <a:buChar char="•"/>
            </a:pPr>
            <a:r>
              <a:rPr lang="en-US" b="1" dirty="0"/>
              <a:t>Reliability &amp; Consequences of Failure</a:t>
            </a:r>
          </a:p>
          <a:p>
            <a:pPr marL="342900" indent="-342900" algn="l">
              <a:buFont typeface="Arial"/>
              <a:buChar char="•"/>
            </a:pPr>
            <a:r>
              <a:rPr lang="en-US" b="1" dirty="0" smtClean="0"/>
              <a:t>Asset near or beyond expected life</a:t>
            </a:r>
          </a:p>
          <a:p>
            <a:pPr marL="342900" indent="-342900" algn="l">
              <a:buFont typeface="Arial"/>
              <a:buChar char="•"/>
            </a:pPr>
            <a:r>
              <a:rPr lang="en-US" b="1" dirty="0" smtClean="0"/>
              <a:t>Additional Capability Requirements</a:t>
            </a:r>
          </a:p>
          <a:p>
            <a:pPr marL="342900" indent="-342900" algn="l">
              <a:buFont typeface="Arial"/>
              <a:buChar char="•"/>
            </a:pPr>
            <a:r>
              <a:rPr lang="en-US" b="1" dirty="0" smtClean="0"/>
              <a:t>Availability of Upgraded Technology</a:t>
            </a:r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marL="342900" indent="-342900" algn="l">
              <a:buFont typeface="Arial"/>
              <a:buChar char="•"/>
            </a:pPr>
            <a:endParaRPr lang="en-US" dirty="0" smtClean="0"/>
          </a:p>
          <a:p>
            <a:pPr marL="342900" indent="-342900" algn="l">
              <a:buFont typeface="Arial"/>
              <a:buChar char="•"/>
            </a:pPr>
            <a:endParaRPr lang="en-US" dirty="0"/>
          </a:p>
        </p:txBody>
      </p:sp>
      <p:pic>
        <p:nvPicPr>
          <p:cNvPr id="9" name="Picture 8" descr="ReplaceOrRepai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900" y="1287971"/>
            <a:ext cx="5080000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93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latin typeface="+mn-lt"/>
              </a:rPr>
              <a:t>EAC SUMMARY:</a:t>
            </a:r>
            <a:r>
              <a:rPr lang="en-US" b="1" u="sng" dirty="0">
                <a:latin typeface="+mn-lt"/>
              </a:rPr>
              <a:t/>
            </a:r>
            <a:br>
              <a:rPr lang="en-US" b="1" u="sng" dirty="0">
                <a:latin typeface="+mn-lt"/>
              </a:rPr>
            </a:br>
            <a:endParaRPr lang="en-US" b="1" u="sng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Compares Operating Cost to Capital Expenditure Costs to make repair replace decisions.</a:t>
            </a:r>
          </a:p>
          <a:p>
            <a:r>
              <a:rPr lang="en-US" dirty="0" smtClean="0"/>
              <a:t>EAC is a user friendly tool for FM’s to make data driven repair or replace decisions.</a:t>
            </a:r>
          </a:p>
          <a:p>
            <a:r>
              <a:rPr lang="en-US" dirty="0" smtClean="0"/>
              <a:t>More sophisticated financial models should be utilized in order to incorporate concepts such as: </a:t>
            </a:r>
          </a:p>
          <a:p>
            <a:pPr lvl="1"/>
            <a:r>
              <a:rPr lang="en-US" i="1" dirty="0" smtClean="0"/>
              <a:t>time value of money, </a:t>
            </a:r>
          </a:p>
          <a:p>
            <a:pPr lvl="1"/>
            <a:r>
              <a:rPr lang="en-US" i="1" dirty="0" smtClean="0"/>
              <a:t>internal rate of return, </a:t>
            </a:r>
          </a:p>
          <a:p>
            <a:pPr lvl="1"/>
            <a:r>
              <a:rPr lang="en-US" i="1" dirty="0" smtClean="0"/>
              <a:t>discount rate, tax implications</a:t>
            </a:r>
          </a:p>
          <a:p>
            <a:pPr lvl="1"/>
            <a:r>
              <a:rPr lang="en-US" i="1" dirty="0" smtClean="0"/>
              <a:t>Etc.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3FE00-CCB4-4633-B9AF-DEFE66D35AEE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7375" y="129506"/>
            <a:ext cx="238125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1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7375" y="129506"/>
            <a:ext cx="2381250" cy="92392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3FE00-CCB4-4633-B9AF-DEFE66D35AEE}" type="slidenum">
              <a:rPr lang="en-US" smtClean="0"/>
              <a:t>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767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LCCA is a process of evaluating the economic performance of an asset over its entire life.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LCCA balances initial monetary investment with the long term expense of owning and operating an asset.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Life Cycle Costing is an excellent tool for comparing &amp; selecting building assets/systems to maximize long term net savings.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LIFE CYCLE COST ANALYSIS (LCCA)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13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2436</TotalTime>
  <Words>727</Words>
  <Application>Microsoft Office PowerPoint</Application>
  <PresentationFormat>Custom</PresentationFormat>
  <Paragraphs>121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Capital Chapter of IFMA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EAC SUMMARY: </vt:lpstr>
      <vt:lpstr> LIFE CYCLE COST ANALYSIS (LCCA)</vt:lpstr>
      <vt:lpstr>Basic Formula for Calculating LCC</vt:lpstr>
      <vt:lpstr>LLCA for Light Bulbs Lets compare two light bulbs over a 10,000 hour life cycle</vt:lpstr>
      <vt:lpstr>LCCA Light Bulb Case Study </vt:lpstr>
      <vt:lpstr> LIFE CYCLE COST - SUMMARY</vt:lpstr>
      <vt:lpstr>Additional Resources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Patterson, Steven M.</dc:creator>
  <cp:lastModifiedBy>Michael Thornton</cp:lastModifiedBy>
  <cp:revision>125</cp:revision>
  <dcterms:created xsi:type="dcterms:W3CDTF">2017-08-15T00:22:05Z</dcterms:created>
  <dcterms:modified xsi:type="dcterms:W3CDTF">2018-02-15T20:16:54Z</dcterms:modified>
</cp:coreProperties>
</file>