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66" r:id="rId2"/>
    <p:sldId id="373" r:id="rId3"/>
    <p:sldId id="354" r:id="rId4"/>
    <p:sldId id="349" r:id="rId5"/>
    <p:sldId id="346" r:id="rId6"/>
    <p:sldId id="370" r:id="rId7"/>
    <p:sldId id="372" r:id="rId8"/>
    <p:sldId id="375" r:id="rId9"/>
    <p:sldId id="377" r:id="rId10"/>
    <p:sldId id="374" r:id="rId11"/>
    <p:sldId id="368" r:id="rId12"/>
    <p:sldId id="376" r:id="rId13"/>
    <p:sldId id="378" r:id="rId14"/>
    <p:sldId id="379" r:id="rId15"/>
    <p:sldId id="36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EF8"/>
    <a:srgbClr val="852AB8"/>
    <a:srgbClr val="7E2A36"/>
    <a:srgbClr val="602E68"/>
    <a:srgbClr val="E0C1F1"/>
    <a:srgbClr val="CD9CE8"/>
    <a:srgbClr val="BCA17A"/>
    <a:srgbClr val="996633"/>
    <a:srgbClr val="938DBD"/>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24" autoAdjust="0"/>
  </p:normalViewPr>
  <p:slideViewPr>
    <p:cSldViewPr snapToGrid="0">
      <p:cViewPr varScale="1">
        <p:scale>
          <a:sx n="78" d="100"/>
          <a:sy n="78" d="100"/>
        </p:scale>
        <p:origin x="787"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CD07BBD-D843-4D8B-BD9A-4E501BA4C64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A2A34C6-0822-4AB6-BD62-ADEC3CA7FAB6}">
      <dgm:prSet/>
      <dgm:spPr/>
      <dgm:t>
        <a:bodyPr/>
        <a:lstStyle/>
        <a:p>
          <a:pPr>
            <a:lnSpc>
              <a:spcPct val="100000"/>
            </a:lnSpc>
          </a:pPr>
          <a:r>
            <a:rPr lang="en-US" b="1" dirty="0"/>
            <a:t>Thank you to all of you who made the 2025 BLA a success!</a:t>
          </a:r>
          <a:endParaRPr lang="en-US" dirty="0"/>
        </a:p>
      </dgm:t>
    </dgm:pt>
    <dgm:pt modelId="{B63097CD-AE64-473E-A93F-B919FDE50B4B}" type="parTrans" cxnId="{11DF4544-A034-429D-9ECE-726C6597F380}">
      <dgm:prSet/>
      <dgm:spPr/>
      <dgm:t>
        <a:bodyPr/>
        <a:lstStyle/>
        <a:p>
          <a:endParaRPr lang="en-US"/>
        </a:p>
      </dgm:t>
    </dgm:pt>
    <dgm:pt modelId="{14461E7B-B0FC-4161-B40D-4BDA45D33519}" type="sibTrans" cxnId="{11DF4544-A034-429D-9ECE-726C6597F380}">
      <dgm:prSet/>
      <dgm:spPr/>
      <dgm:t>
        <a:bodyPr/>
        <a:lstStyle/>
        <a:p>
          <a:endParaRPr lang="en-US"/>
        </a:p>
      </dgm:t>
    </dgm:pt>
    <dgm:pt modelId="{48E2058B-26CB-426D-9A9C-17C9D28C417A}">
      <dgm:prSet/>
      <dgm:spPr/>
      <dgm:t>
        <a:bodyPr/>
        <a:lstStyle/>
        <a:p>
          <a:pPr>
            <a:lnSpc>
              <a:spcPct val="100000"/>
            </a:lnSpc>
          </a:pPr>
          <a:r>
            <a:rPr lang="en-US" b="1" dirty="0"/>
            <a:t>Over $24.1 Million in pledges!</a:t>
          </a:r>
          <a:endParaRPr lang="en-US" dirty="0"/>
        </a:p>
      </dgm:t>
    </dgm:pt>
    <dgm:pt modelId="{4A263EF6-FADC-4D1F-8900-B2FE63EC95E3}" type="parTrans" cxnId="{61EBE323-98E7-449C-B241-FBFD264AA0D3}">
      <dgm:prSet/>
      <dgm:spPr/>
      <dgm:t>
        <a:bodyPr/>
        <a:lstStyle/>
        <a:p>
          <a:endParaRPr lang="en-US"/>
        </a:p>
      </dgm:t>
    </dgm:pt>
    <dgm:pt modelId="{2C6D44CD-864D-482B-AE00-65B1B4B1573C}" type="sibTrans" cxnId="{61EBE323-98E7-449C-B241-FBFD264AA0D3}">
      <dgm:prSet/>
      <dgm:spPr/>
      <dgm:t>
        <a:bodyPr/>
        <a:lstStyle/>
        <a:p>
          <a:endParaRPr lang="en-US"/>
        </a:p>
      </dgm:t>
    </dgm:pt>
    <dgm:pt modelId="{B1A8EB29-218C-4FD2-9FC2-75D50A552430}">
      <dgm:prSet/>
      <dgm:spPr/>
      <dgm:t>
        <a:bodyPr/>
        <a:lstStyle/>
        <a:p>
          <a:pPr>
            <a:lnSpc>
              <a:spcPct val="100000"/>
            </a:lnSpc>
          </a:pPr>
          <a:r>
            <a:rPr lang="en-US" b="1"/>
            <a:t>This funding is vital to our diocesan mission to spread the Gospel with direct impact on each parish, each priest and all parishioners.</a:t>
          </a:r>
          <a:endParaRPr lang="en-US"/>
        </a:p>
      </dgm:t>
    </dgm:pt>
    <dgm:pt modelId="{16560FB9-2BA9-4280-8C0C-C41007E567F0}" type="sibTrans" cxnId="{FD66EF9A-6C2C-42EA-A6AC-79C991650A3F}">
      <dgm:prSet/>
      <dgm:spPr/>
      <dgm:t>
        <a:bodyPr/>
        <a:lstStyle/>
        <a:p>
          <a:endParaRPr lang="en-US"/>
        </a:p>
      </dgm:t>
    </dgm:pt>
    <dgm:pt modelId="{638F52A9-7FB7-4ACF-8AB8-BF4C6BD77EF0}" type="parTrans" cxnId="{FD66EF9A-6C2C-42EA-A6AC-79C991650A3F}">
      <dgm:prSet/>
      <dgm:spPr/>
      <dgm:t>
        <a:bodyPr/>
        <a:lstStyle/>
        <a:p>
          <a:endParaRPr lang="en-US"/>
        </a:p>
      </dgm:t>
    </dgm:pt>
    <dgm:pt modelId="{972F36DA-5CD9-4B0C-AD83-D6D3D0F5AFD5}">
      <dgm:prSet/>
      <dgm:spPr/>
      <dgm:t>
        <a:bodyPr/>
        <a:lstStyle/>
        <a:p>
          <a:pPr>
            <a:lnSpc>
              <a:spcPct val="100000"/>
            </a:lnSpc>
          </a:pPr>
          <a:r>
            <a:rPr lang="en-US" b="1"/>
            <a:t>The BLA funds 40+ programs and ministries that assists thousands of people in our diocese.</a:t>
          </a:r>
          <a:endParaRPr lang="en-US"/>
        </a:p>
      </dgm:t>
    </dgm:pt>
    <dgm:pt modelId="{05AF6B66-B7C5-4841-AF06-40217BD43BFD}" type="sibTrans" cxnId="{1EDC7262-9C50-463F-8A8E-A09649E66A5E}">
      <dgm:prSet/>
      <dgm:spPr/>
      <dgm:t>
        <a:bodyPr/>
        <a:lstStyle/>
        <a:p>
          <a:endParaRPr lang="en-US"/>
        </a:p>
      </dgm:t>
    </dgm:pt>
    <dgm:pt modelId="{D31F1E98-F8A0-49BE-925C-D8B3EE3C8EE4}" type="parTrans" cxnId="{1EDC7262-9C50-463F-8A8E-A09649E66A5E}">
      <dgm:prSet/>
      <dgm:spPr/>
      <dgm:t>
        <a:bodyPr/>
        <a:lstStyle/>
        <a:p>
          <a:endParaRPr lang="en-US"/>
        </a:p>
      </dgm:t>
    </dgm:pt>
    <dgm:pt modelId="{BE348140-8B9E-44F7-989D-97BB53EFC653}">
      <dgm:prSet/>
      <dgm:spPr/>
      <dgm:t>
        <a:bodyPr/>
        <a:lstStyle/>
        <a:p>
          <a:pPr>
            <a:lnSpc>
              <a:spcPct val="100000"/>
            </a:lnSpc>
          </a:pPr>
          <a:r>
            <a:rPr lang="en-US" b="1" dirty="0"/>
            <a:t>Participation by households remained steady at 36,283</a:t>
          </a:r>
          <a:endParaRPr lang="en-US" dirty="0"/>
        </a:p>
      </dgm:t>
    </dgm:pt>
    <dgm:pt modelId="{3111D478-C4D0-4195-8325-B6CEB1C3A681}" type="sibTrans" cxnId="{990D96EF-F0E3-4CA7-93AE-41F05C8F98FB}">
      <dgm:prSet/>
      <dgm:spPr/>
      <dgm:t>
        <a:bodyPr/>
        <a:lstStyle/>
        <a:p>
          <a:endParaRPr lang="en-US"/>
        </a:p>
      </dgm:t>
    </dgm:pt>
    <dgm:pt modelId="{7928E915-0367-4CF1-BF26-32795C00907D}" type="parTrans" cxnId="{990D96EF-F0E3-4CA7-93AE-41F05C8F98FB}">
      <dgm:prSet/>
      <dgm:spPr/>
      <dgm:t>
        <a:bodyPr/>
        <a:lstStyle/>
        <a:p>
          <a:endParaRPr lang="en-US"/>
        </a:p>
      </dgm:t>
    </dgm:pt>
    <dgm:pt modelId="{012F0011-4A3D-49E3-9780-9398AC08C6C5}" type="pres">
      <dgm:prSet presAssocID="{CCD07BBD-D843-4D8B-BD9A-4E501BA4C640}" presName="root" presStyleCnt="0">
        <dgm:presLayoutVars>
          <dgm:dir/>
          <dgm:resizeHandles val="exact"/>
        </dgm:presLayoutVars>
      </dgm:prSet>
      <dgm:spPr/>
    </dgm:pt>
    <dgm:pt modelId="{71DBB44F-48BB-4F39-8784-5279298E6FD7}" type="pres">
      <dgm:prSet presAssocID="{0A2A34C6-0822-4AB6-BD62-ADEC3CA7FAB6}" presName="compNode" presStyleCnt="0"/>
      <dgm:spPr/>
    </dgm:pt>
    <dgm:pt modelId="{BDF877CA-5306-467A-968E-C2C730FEE2D6}" type="pres">
      <dgm:prSet presAssocID="{0A2A34C6-0822-4AB6-BD62-ADEC3CA7FAB6}" presName="bgRect" presStyleLbl="bgShp" presStyleIdx="0" presStyleCnt="5"/>
      <dgm:spPr>
        <a:solidFill>
          <a:srgbClr val="C00000"/>
        </a:solidFill>
      </dgm:spPr>
    </dgm:pt>
    <dgm:pt modelId="{CF80F73F-48F7-41D7-935B-90E5D65F935E}" type="pres">
      <dgm:prSet presAssocID="{0A2A34C6-0822-4AB6-BD62-ADEC3CA7FA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ooting star"/>
        </a:ext>
      </dgm:extLst>
    </dgm:pt>
    <dgm:pt modelId="{0E830943-914D-45A4-A1E6-39EC9DBE0FBD}" type="pres">
      <dgm:prSet presAssocID="{0A2A34C6-0822-4AB6-BD62-ADEC3CA7FAB6}" presName="spaceRect" presStyleCnt="0"/>
      <dgm:spPr/>
    </dgm:pt>
    <dgm:pt modelId="{8166B121-13B2-4ACA-8C9A-BB7FDFEBE2E7}" type="pres">
      <dgm:prSet presAssocID="{0A2A34C6-0822-4AB6-BD62-ADEC3CA7FAB6}" presName="parTx" presStyleLbl="revTx" presStyleIdx="0" presStyleCnt="5">
        <dgm:presLayoutVars>
          <dgm:chMax val="0"/>
          <dgm:chPref val="0"/>
        </dgm:presLayoutVars>
      </dgm:prSet>
      <dgm:spPr/>
    </dgm:pt>
    <dgm:pt modelId="{641F792E-4657-4096-86DF-6AF06AA57D92}" type="pres">
      <dgm:prSet presAssocID="{14461E7B-B0FC-4161-B40D-4BDA45D33519}" presName="sibTrans" presStyleCnt="0"/>
      <dgm:spPr/>
    </dgm:pt>
    <dgm:pt modelId="{8348B587-DA3D-4A16-A37A-F57DC926C178}" type="pres">
      <dgm:prSet presAssocID="{48E2058B-26CB-426D-9A9C-17C9D28C417A}" presName="compNode" presStyleCnt="0"/>
      <dgm:spPr/>
    </dgm:pt>
    <dgm:pt modelId="{1625ADF0-88FE-4057-870B-E9E9BE52C5D9}" type="pres">
      <dgm:prSet presAssocID="{48E2058B-26CB-426D-9A9C-17C9D28C417A}" presName="bgRect" presStyleLbl="bgShp" presStyleIdx="1" presStyleCnt="5"/>
      <dgm:spPr>
        <a:solidFill>
          <a:schemeClr val="accent1">
            <a:lumMod val="50000"/>
          </a:schemeClr>
        </a:solidFill>
      </dgm:spPr>
    </dgm:pt>
    <dgm:pt modelId="{E7CFB871-C956-47EF-8A5F-0A563720F43B}" type="pres">
      <dgm:prSet presAssocID="{48E2058B-26CB-426D-9A9C-17C9D28C417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F68312DE-45FF-4A2D-96E5-580B7123F23E}" type="pres">
      <dgm:prSet presAssocID="{48E2058B-26CB-426D-9A9C-17C9D28C417A}" presName="spaceRect" presStyleCnt="0"/>
      <dgm:spPr/>
    </dgm:pt>
    <dgm:pt modelId="{55045E1F-AD98-4FE3-98E1-D16AA6A951A4}" type="pres">
      <dgm:prSet presAssocID="{48E2058B-26CB-426D-9A9C-17C9D28C417A}" presName="parTx" presStyleLbl="revTx" presStyleIdx="1" presStyleCnt="5">
        <dgm:presLayoutVars>
          <dgm:chMax val="0"/>
          <dgm:chPref val="0"/>
        </dgm:presLayoutVars>
      </dgm:prSet>
      <dgm:spPr/>
    </dgm:pt>
    <dgm:pt modelId="{4F8728D3-1986-4434-BCEA-C3720230D3AF}" type="pres">
      <dgm:prSet presAssocID="{2C6D44CD-864D-482B-AE00-65B1B4B1573C}" presName="sibTrans" presStyleCnt="0"/>
      <dgm:spPr/>
    </dgm:pt>
    <dgm:pt modelId="{7731AD6C-85AE-4586-B865-2ECAAECF32FD}" type="pres">
      <dgm:prSet presAssocID="{BE348140-8B9E-44F7-989D-97BB53EFC653}" presName="compNode" presStyleCnt="0"/>
      <dgm:spPr/>
    </dgm:pt>
    <dgm:pt modelId="{C84A336C-D32E-4235-A563-53E4F71E1DCD}" type="pres">
      <dgm:prSet presAssocID="{BE348140-8B9E-44F7-989D-97BB53EFC653}" presName="bgRect" presStyleLbl="bgShp" presStyleIdx="2" presStyleCnt="5"/>
      <dgm:spPr>
        <a:solidFill>
          <a:schemeClr val="accent5">
            <a:lumMod val="75000"/>
          </a:schemeClr>
        </a:solidFill>
      </dgm:spPr>
    </dgm:pt>
    <dgm:pt modelId="{F0AC8168-CBBB-4C25-8EA0-27C0540292E9}" type="pres">
      <dgm:prSet presAssocID="{BE348140-8B9E-44F7-989D-97BB53EFC65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32957E6E-64EB-4B3C-B861-E464A51FA969}" type="pres">
      <dgm:prSet presAssocID="{BE348140-8B9E-44F7-989D-97BB53EFC653}" presName="spaceRect" presStyleCnt="0"/>
      <dgm:spPr/>
    </dgm:pt>
    <dgm:pt modelId="{839E29CA-3D13-4706-A170-CF5D45C90B76}" type="pres">
      <dgm:prSet presAssocID="{BE348140-8B9E-44F7-989D-97BB53EFC653}" presName="parTx" presStyleLbl="revTx" presStyleIdx="2" presStyleCnt="5">
        <dgm:presLayoutVars>
          <dgm:chMax val="0"/>
          <dgm:chPref val="0"/>
        </dgm:presLayoutVars>
      </dgm:prSet>
      <dgm:spPr/>
    </dgm:pt>
    <dgm:pt modelId="{0E224441-78BD-43B6-AE27-8A420863EA12}" type="pres">
      <dgm:prSet presAssocID="{3111D478-C4D0-4195-8325-B6CEB1C3A681}" presName="sibTrans" presStyleCnt="0"/>
      <dgm:spPr/>
    </dgm:pt>
    <dgm:pt modelId="{14C86225-2268-4112-9D3F-B8524FFA2103}" type="pres">
      <dgm:prSet presAssocID="{972F36DA-5CD9-4B0C-AD83-D6D3D0F5AFD5}" presName="compNode" presStyleCnt="0"/>
      <dgm:spPr/>
    </dgm:pt>
    <dgm:pt modelId="{2F0C37BA-6297-46D2-B333-37E6020267D4}" type="pres">
      <dgm:prSet presAssocID="{972F36DA-5CD9-4B0C-AD83-D6D3D0F5AFD5}" presName="bgRect" presStyleLbl="bgShp" presStyleIdx="3" presStyleCnt="5"/>
      <dgm:spPr/>
    </dgm:pt>
    <dgm:pt modelId="{3BD445CC-1BAF-4CF1-9E13-1532B1D69D17}" type="pres">
      <dgm:prSet presAssocID="{972F36DA-5CD9-4B0C-AD83-D6D3D0F5AFD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C5638C81-8319-4EE7-BCAA-164BEE59DB0C}" type="pres">
      <dgm:prSet presAssocID="{972F36DA-5CD9-4B0C-AD83-D6D3D0F5AFD5}" presName="spaceRect" presStyleCnt="0"/>
      <dgm:spPr/>
    </dgm:pt>
    <dgm:pt modelId="{906D6D3C-B58D-4B31-9EFA-FA944503C311}" type="pres">
      <dgm:prSet presAssocID="{972F36DA-5CD9-4B0C-AD83-D6D3D0F5AFD5}" presName="parTx" presStyleLbl="revTx" presStyleIdx="3" presStyleCnt="5">
        <dgm:presLayoutVars>
          <dgm:chMax val="0"/>
          <dgm:chPref val="0"/>
        </dgm:presLayoutVars>
      </dgm:prSet>
      <dgm:spPr/>
    </dgm:pt>
    <dgm:pt modelId="{950DAFFD-1554-4416-92DF-A61F91D1A6B6}" type="pres">
      <dgm:prSet presAssocID="{05AF6B66-B7C5-4841-AF06-40217BD43BFD}" presName="sibTrans" presStyleCnt="0"/>
      <dgm:spPr/>
    </dgm:pt>
    <dgm:pt modelId="{3C553457-3AAF-46A5-8AAE-65C245EAB490}" type="pres">
      <dgm:prSet presAssocID="{B1A8EB29-218C-4FD2-9FC2-75D50A552430}" presName="compNode" presStyleCnt="0"/>
      <dgm:spPr/>
    </dgm:pt>
    <dgm:pt modelId="{FF34FC25-EDC0-464E-BB05-6C1E66084F8F}" type="pres">
      <dgm:prSet presAssocID="{B1A8EB29-218C-4FD2-9FC2-75D50A552430}" presName="bgRect" presStyleLbl="bgShp" presStyleIdx="4" presStyleCnt="5"/>
      <dgm:spPr>
        <a:solidFill>
          <a:srgbClr val="0070C0"/>
        </a:solidFill>
      </dgm:spPr>
    </dgm:pt>
    <dgm:pt modelId="{487EDCDE-8F1A-475E-B128-E8AEA464A030}" type="pres">
      <dgm:prSet presAssocID="{B1A8EB29-218C-4FD2-9FC2-75D50A55243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ions"/>
        </a:ext>
      </dgm:extLst>
    </dgm:pt>
    <dgm:pt modelId="{9A4DD671-75F8-4E85-94DE-F3F22C393BC4}" type="pres">
      <dgm:prSet presAssocID="{B1A8EB29-218C-4FD2-9FC2-75D50A552430}" presName="spaceRect" presStyleCnt="0"/>
      <dgm:spPr/>
    </dgm:pt>
    <dgm:pt modelId="{1CC575DF-EDFD-4B9B-9389-1BE816376363}" type="pres">
      <dgm:prSet presAssocID="{B1A8EB29-218C-4FD2-9FC2-75D50A552430}" presName="parTx" presStyleLbl="revTx" presStyleIdx="4" presStyleCnt="5">
        <dgm:presLayoutVars>
          <dgm:chMax val="0"/>
          <dgm:chPref val="0"/>
        </dgm:presLayoutVars>
      </dgm:prSet>
      <dgm:spPr/>
    </dgm:pt>
  </dgm:ptLst>
  <dgm:cxnLst>
    <dgm:cxn modelId="{61EBE323-98E7-449C-B241-FBFD264AA0D3}" srcId="{CCD07BBD-D843-4D8B-BD9A-4E501BA4C640}" destId="{48E2058B-26CB-426D-9A9C-17C9D28C417A}" srcOrd="1" destOrd="0" parTransId="{4A263EF6-FADC-4D1F-8900-B2FE63EC95E3}" sibTransId="{2C6D44CD-864D-482B-AE00-65B1B4B1573C}"/>
    <dgm:cxn modelId="{76F61A3D-7B93-4D7E-95B6-D361964FD904}" type="presOf" srcId="{CCD07BBD-D843-4D8B-BD9A-4E501BA4C640}" destId="{012F0011-4A3D-49E3-9780-9398AC08C6C5}" srcOrd="0" destOrd="0" presId="urn:microsoft.com/office/officeart/2018/2/layout/IconVerticalSolidList"/>
    <dgm:cxn modelId="{1EDC7262-9C50-463F-8A8E-A09649E66A5E}" srcId="{CCD07BBD-D843-4D8B-BD9A-4E501BA4C640}" destId="{972F36DA-5CD9-4B0C-AD83-D6D3D0F5AFD5}" srcOrd="3" destOrd="0" parTransId="{D31F1E98-F8A0-49BE-925C-D8B3EE3C8EE4}" sibTransId="{05AF6B66-B7C5-4841-AF06-40217BD43BFD}"/>
    <dgm:cxn modelId="{11DF4544-A034-429D-9ECE-726C6597F380}" srcId="{CCD07BBD-D843-4D8B-BD9A-4E501BA4C640}" destId="{0A2A34C6-0822-4AB6-BD62-ADEC3CA7FAB6}" srcOrd="0" destOrd="0" parTransId="{B63097CD-AE64-473E-A93F-B919FDE50B4B}" sibTransId="{14461E7B-B0FC-4161-B40D-4BDA45D33519}"/>
    <dgm:cxn modelId="{8CC88667-4A2A-441B-8786-5E25811E388E}" type="presOf" srcId="{972F36DA-5CD9-4B0C-AD83-D6D3D0F5AFD5}" destId="{906D6D3C-B58D-4B31-9EFA-FA944503C311}" srcOrd="0" destOrd="0" presId="urn:microsoft.com/office/officeart/2018/2/layout/IconVerticalSolidList"/>
    <dgm:cxn modelId="{90E9614F-5854-48B9-A26F-7BE8BED1C47A}" type="presOf" srcId="{48E2058B-26CB-426D-9A9C-17C9D28C417A}" destId="{55045E1F-AD98-4FE3-98E1-D16AA6A951A4}" srcOrd="0" destOrd="0" presId="urn:microsoft.com/office/officeart/2018/2/layout/IconVerticalSolidList"/>
    <dgm:cxn modelId="{FD66EF9A-6C2C-42EA-A6AC-79C991650A3F}" srcId="{CCD07BBD-D843-4D8B-BD9A-4E501BA4C640}" destId="{B1A8EB29-218C-4FD2-9FC2-75D50A552430}" srcOrd="4" destOrd="0" parTransId="{638F52A9-7FB7-4ACF-8AB8-BF4C6BD77EF0}" sibTransId="{16560FB9-2BA9-4280-8C0C-C41007E567F0}"/>
    <dgm:cxn modelId="{20FE819D-4008-4055-9366-341307F87C69}" type="presOf" srcId="{BE348140-8B9E-44F7-989D-97BB53EFC653}" destId="{839E29CA-3D13-4706-A170-CF5D45C90B76}" srcOrd="0" destOrd="0" presId="urn:microsoft.com/office/officeart/2018/2/layout/IconVerticalSolidList"/>
    <dgm:cxn modelId="{02CD38CE-C5D6-4526-A809-E5CFAC94036D}" type="presOf" srcId="{0A2A34C6-0822-4AB6-BD62-ADEC3CA7FAB6}" destId="{8166B121-13B2-4ACA-8C9A-BB7FDFEBE2E7}" srcOrd="0" destOrd="0" presId="urn:microsoft.com/office/officeart/2018/2/layout/IconVerticalSolidList"/>
    <dgm:cxn modelId="{C43FCAE5-940C-40A3-8226-34870C2311A6}" type="presOf" srcId="{B1A8EB29-218C-4FD2-9FC2-75D50A552430}" destId="{1CC575DF-EDFD-4B9B-9389-1BE816376363}" srcOrd="0" destOrd="0" presId="urn:microsoft.com/office/officeart/2018/2/layout/IconVerticalSolidList"/>
    <dgm:cxn modelId="{990D96EF-F0E3-4CA7-93AE-41F05C8F98FB}" srcId="{CCD07BBD-D843-4D8B-BD9A-4E501BA4C640}" destId="{BE348140-8B9E-44F7-989D-97BB53EFC653}" srcOrd="2" destOrd="0" parTransId="{7928E915-0367-4CF1-BF26-32795C00907D}" sibTransId="{3111D478-C4D0-4195-8325-B6CEB1C3A681}"/>
    <dgm:cxn modelId="{9514A183-ACDC-4014-A668-06F38E1C86EF}" type="presParOf" srcId="{012F0011-4A3D-49E3-9780-9398AC08C6C5}" destId="{71DBB44F-48BB-4F39-8784-5279298E6FD7}" srcOrd="0" destOrd="0" presId="urn:microsoft.com/office/officeart/2018/2/layout/IconVerticalSolidList"/>
    <dgm:cxn modelId="{B3DF33BD-D519-4607-AA27-12DBC9C24392}" type="presParOf" srcId="{71DBB44F-48BB-4F39-8784-5279298E6FD7}" destId="{BDF877CA-5306-467A-968E-C2C730FEE2D6}" srcOrd="0" destOrd="0" presId="urn:microsoft.com/office/officeart/2018/2/layout/IconVerticalSolidList"/>
    <dgm:cxn modelId="{737C5DB5-EA89-4A95-A35A-1BDCFCC38DAF}" type="presParOf" srcId="{71DBB44F-48BB-4F39-8784-5279298E6FD7}" destId="{CF80F73F-48F7-41D7-935B-90E5D65F935E}" srcOrd="1" destOrd="0" presId="urn:microsoft.com/office/officeart/2018/2/layout/IconVerticalSolidList"/>
    <dgm:cxn modelId="{AB97800E-ADAA-4B9B-9173-D9826E94DD2C}" type="presParOf" srcId="{71DBB44F-48BB-4F39-8784-5279298E6FD7}" destId="{0E830943-914D-45A4-A1E6-39EC9DBE0FBD}" srcOrd="2" destOrd="0" presId="urn:microsoft.com/office/officeart/2018/2/layout/IconVerticalSolidList"/>
    <dgm:cxn modelId="{F25CF0D1-4B23-4F72-9F9E-2FDF8934F5E8}" type="presParOf" srcId="{71DBB44F-48BB-4F39-8784-5279298E6FD7}" destId="{8166B121-13B2-4ACA-8C9A-BB7FDFEBE2E7}" srcOrd="3" destOrd="0" presId="urn:microsoft.com/office/officeart/2018/2/layout/IconVerticalSolidList"/>
    <dgm:cxn modelId="{B4E66F51-0941-4BA8-AA5D-B284D8368C12}" type="presParOf" srcId="{012F0011-4A3D-49E3-9780-9398AC08C6C5}" destId="{641F792E-4657-4096-86DF-6AF06AA57D92}" srcOrd="1" destOrd="0" presId="urn:microsoft.com/office/officeart/2018/2/layout/IconVerticalSolidList"/>
    <dgm:cxn modelId="{E42AD6EA-2ED5-444C-91CE-1A461238CC06}" type="presParOf" srcId="{012F0011-4A3D-49E3-9780-9398AC08C6C5}" destId="{8348B587-DA3D-4A16-A37A-F57DC926C178}" srcOrd="2" destOrd="0" presId="urn:microsoft.com/office/officeart/2018/2/layout/IconVerticalSolidList"/>
    <dgm:cxn modelId="{8FF65AD1-1043-4378-B963-9C012B0B3988}" type="presParOf" srcId="{8348B587-DA3D-4A16-A37A-F57DC926C178}" destId="{1625ADF0-88FE-4057-870B-E9E9BE52C5D9}" srcOrd="0" destOrd="0" presId="urn:microsoft.com/office/officeart/2018/2/layout/IconVerticalSolidList"/>
    <dgm:cxn modelId="{0251C4B9-B07D-46DC-9F23-F73E3AEA1835}" type="presParOf" srcId="{8348B587-DA3D-4A16-A37A-F57DC926C178}" destId="{E7CFB871-C956-47EF-8A5F-0A563720F43B}" srcOrd="1" destOrd="0" presId="urn:microsoft.com/office/officeart/2018/2/layout/IconVerticalSolidList"/>
    <dgm:cxn modelId="{5AEE6060-8BBF-440B-A3AA-8A7EB91A18EE}" type="presParOf" srcId="{8348B587-DA3D-4A16-A37A-F57DC926C178}" destId="{F68312DE-45FF-4A2D-96E5-580B7123F23E}" srcOrd="2" destOrd="0" presId="urn:microsoft.com/office/officeart/2018/2/layout/IconVerticalSolidList"/>
    <dgm:cxn modelId="{A7890BFC-EEB3-422D-A545-B97BE50C77D5}" type="presParOf" srcId="{8348B587-DA3D-4A16-A37A-F57DC926C178}" destId="{55045E1F-AD98-4FE3-98E1-D16AA6A951A4}" srcOrd="3" destOrd="0" presId="urn:microsoft.com/office/officeart/2018/2/layout/IconVerticalSolidList"/>
    <dgm:cxn modelId="{58E3F995-C540-402F-B9E9-82ED6F59F282}" type="presParOf" srcId="{012F0011-4A3D-49E3-9780-9398AC08C6C5}" destId="{4F8728D3-1986-4434-BCEA-C3720230D3AF}" srcOrd="3" destOrd="0" presId="urn:microsoft.com/office/officeart/2018/2/layout/IconVerticalSolidList"/>
    <dgm:cxn modelId="{A6E9B8B8-944A-425A-BC3B-093AEE5A23F4}" type="presParOf" srcId="{012F0011-4A3D-49E3-9780-9398AC08C6C5}" destId="{7731AD6C-85AE-4586-B865-2ECAAECF32FD}" srcOrd="4" destOrd="0" presId="urn:microsoft.com/office/officeart/2018/2/layout/IconVerticalSolidList"/>
    <dgm:cxn modelId="{1823BB6E-CAC4-47AA-831A-F45CFC32ED49}" type="presParOf" srcId="{7731AD6C-85AE-4586-B865-2ECAAECF32FD}" destId="{C84A336C-D32E-4235-A563-53E4F71E1DCD}" srcOrd="0" destOrd="0" presId="urn:microsoft.com/office/officeart/2018/2/layout/IconVerticalSolidList"/>
    <dgm:cxn modelId="{0AF1F938-EB93-40C2-955F-4CD5E1A711F4}" type="presParOf" srcId="{7731AD6C-85AE-4586-B865-2ECAAECF32FD}" destId="{F0AC8168-CBBB-4C25-8EA0-27C0540292E9}" srcOrd="1" destOrd="0" presId="urn:microsoft.com/office/officeart/2018/2/layout/IconVerticalSolidList"/>
    <dgm:cxn modelId="{A9600C53-B083-40CD-9B4E-BD99AC6A4934}" type="presParOf" srcId="{7731AD6C-85AE-4586-B865-2ECAAECF32FD}" destId="{32957E6E-64EB-4B3C-B861-E464A51FA969}" srcOrd="2" destOrd="0" presId="urn:microsoft.com/office/officeart/2018/2/layout/IconVerticalSolidList"/>
    <dgm:cxn modelId="{310A5E2E-B607-477A-AB7D-BC9168A48E2E}" type="presParOf" srcId="{7731AD6C-85AE-4586-B865-2ECAAECF32FD}" destId="{839E29CA-3D13-4706-A170-CF5D45C90B76}" srcOrd="3" destOrd="0" presId="urn:microsoft.com/office/officeart/2018/2/layout/IconVerticalSolidList"/>
    <dgm:cxn modelId="{77469E7D-4172-4C54-B563-0DDB503996DB}" type="presParOf" srcId="{012F0011-4A3D-49E3-9780-9398AC08C6C5}" destId="{0E224441-78BD-43B6-AE27-8A420863EA12}" srcOrd="5" destOrd="0" presId="urn:microsoft.com/office/officeart/2018/2/layout/IconVerticalSolidList"/>
    <dgm:cxn modelId="{43772840-48C8-4F74-9F76-BC51FB71D5BD}" type="presParOf" srcId="{012F0011-4A3D-49E3-9780-9398AC08C6C5}" destId="{14C86225-2268-4112-9D3F-B8524FFA2103}" srcOrd="6" destOrd="0" presId="urn:microsoft.com/office/officeart/2018/2/layout/IconVerticalSolidList"/>
    <dgm:cxn modelId="{AD2177A7-4749-45BE-B3C0-DC104B214D88}" type="presParOf" srcId="{14C86225-2268-4112-9D3F-B8524FFA2103}" destId="{2F0C37BA-6297-46D2-B333-37E6020267D4}" srcOrd="0" destOrd="0" presId="urn:microsoft.com/office/officeart/2018/2/layout/IconVerticalSolidList"/>
    <dgm:cxn modelId="{446D1675-9355-4961-8E76-426D64A4DE33}" type="presParOf" srcId="{14C86225-2268-4112-9D3F-B8524FFA2103}" destId="{3BD445CC-1BAF-4CF1-9E13-1532B1D69D17}" srcOrd="1" destOrd="0" presId="urn:microsoft.com/office/officeart/2018/2/layout/IconVerticalSolidList"/>
    <dgm:cxn modelId="{367BD152-5DCC-43F8-B2EE-A11DE1AD5E61}" type="presParOf" srcId="{14C86225-2268-4112-9D3F-B8524FFA2103}" destId="{C5638C81-8319-4EE7-BCAA-164BEE59DB0C}" srcOrd="2" destOrd="0" presId="urn:microsoft.com/office/officeart/2018/2/layout/IconVerticalSolidList"/>
    <dgm:cxn modelId="{7AE0A742-1117-46EA-A989-134D86D380E9}" type="presParOf" srcId="{14C86225-2268-4112-9D3F-B8524FFA2103}" destId="{906D6D3C-B58D-4B31-9EFA-FA944503C311}" srcOrd="3" destOrd="0" presId="urn:microsoft.com/office/officeart/2018/2/layout/IconVerticalSolidList"/>
    <dgm:cxn modelId="{91A7BF48-6C66-44FC-8319-FA37732B4E65}" type="presParOf" srcId="{012F0011-4A3D-49E3-9780-9398AC08C6C5}" destId="{950DAFFD-1554-4416-92DF-A61F91D1A6B6}" srcOrd="7" destOrd="0" presId="urn:microsoft.com/office/officeart/2018/2/layout/IconVerticalSolidList"/>
    <dgm:cxn modelId="{8908EE94-E683-4238-8DEB-C077472795B8}" type="presParOf" srcId="{012F0011-4A3D-49E3-9780-9398AC08C6C5}" destId="{3C553457-3AAF-46A5-8AAE-65C245EAB490}" srcOrd="8" destOrd="0" presId="urn:microsoft.com/office/officeart/2018/2/layout/IconVerticalSolidList"/>
    <dgm:cxn modelId="{156BCA10-039C-4DD1-A6B0-6CC5C4AA2B62}" type="presParOf" srcId="{3C553457-3AAF-46A5-8AAE-65C245EAB490}" destId="{FF34FC25-EDC0-464E-BB05-6C1E66084F8F}" srcOrd="0" destOrd="0" presId="urn:microsoft.com/office/officeart/2018/2/layout/IconVerticalSolidList"/>
    <dgm:cxn modelId="{87C6D85A-9E45-4C20-8D1D-415FC6FC4832}" type="presParOf" srcId="{3C553457-3AAF-46A5-8AAE-65C245EAB490}" destId="{487EDCDE-8F1A-475E-B128-E8AEA464A030}" srcOrd="1" destOrd="0" presId="urn:microsoft.com/office/officeart/2018/2/layout/IconVerticalSolidList"/>
    <dgm:cxn modelId="{5B425B27-8881-4ED6-A83C-100056E57EF8}" type="presParOf" srcId="{3C553457-3AAF-46A5-8AAE-65C245EAB490}" destId="{9A4DD671-75F8-4E85-94DE-F3F22C393BC4}" srcOrd="2" destOrd="0" presId="urn:microsoft.com/office/officeart/2018/2/layout/IconVerticalSolidList"/>
    <dgm:cxn modelId="{2F2DB15D-B987-4E60-86E0-9C5C8BF7F1BB}" type="presParOf" srcId="{3C553457-3AAF-46A5-8AAE-65C245EAB490}" destId="{1CC575DF-EDFD-4B9B-9389-1BE81637636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877CA-5306-467A-968E-C2C730FEE2D6}">
      <dsp:nvSpPr>
        <dsp:cNvPr id="0" name=""/>
        <dsp:cNvSpPr/>
      </dsp:nvSpPr>
      <dsp:spPr>
        <a:xfrm>
          <a:off x="0" y="4307"/>
          <a:ext cx="6364224" cy="917536"/>
        </a:xfrm>
        <a:prstGeom prst="roundRect">
          <a:avLst>
            <a:gd name="adj" fmla="val 10000"/>
          </a:avLst>
        </a:prstGeom>
        <a:solidFill>
          <a:srgbClr val="C00000"/>
        </a:solidFill>
        <a:ln>
          <a:noFill/>
        </a:ln>
        <a:effectLst/>
      </dsp:spPr>
      <dsp:style>
        <a:lnRef idx="0">
          <a:scrgbClr r="0" g="0" b="0"/>
        </a:lnRef>
        <a:fillRef idx="1">
          <a:scrgbClr r="0" g="0" b="0"/>
        </a:fillRef>
        <a:effectRef idx="0">
          <a:scrgbClr r="0" g="0" b="0"/>
        </a:effectRef>
        <a:fontRef idx="minor"/>
      </dsp:style>
    </dsp:sp>
    <dsp:sp modelId="{CF80F73F-48F7-41D7-935B-90E5D65F935E}">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66B121-13B2-4ACA-8C9A-BB7FDFEBE2E7}">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b="1" kern="1200" dirty="0"/>
            <a:t>Thank you to all of you who made the 2025 BLA a success!</a:t>
          </a:r>
          <a:endParaRPr lang="en-US" sz="1500" kern="1200" dirty="0"/>
        </a:p>
      </dsp:txBody>
      <dsp:txXfrm>
        <a:off x="1059754" y="4307"/>
        <a:ext cx="5304469" cy="917536"/>
      </dsp:txXfrm>
    </dsp:sp>
    <dsp:sp modelId="{1625ADF0-88FE-4057-870B-E9E9BE52C5D9}">
      <dsp:nvSpPr>
        <dsp:cNvPr id="0" name=""/>
        <dsp:cNvSpPr/>
      </dsp:nvSpPr>
      <dsp:spPr>
        <a:xfrm>
          <a:off x="0" y="1151227"/>
          <a:ext cx="6364224" cy="917536"/>
        </a:xfrm>
        <a:prstGeom prst="roundRect">
          <a:avLst>
            <a:gd name="adj" fmla="val 10000"/>
          </a:avLst>
        </a:prstGeom>
        <a:solidFill>
          <a:schemeClr val="accent1">
            <a:lumMod val="50000"/>
          </a:schemeClr>
        </a:solidFill>
        <a:ln>
          <a:noFill/>
        </a:ln>
        <a:effectLst/>
      </dsp:spPr>
      <dsp:style>
        <a:lnRef idx="0">
          <a:scrgbClr r="0" g="0" b="0"/>
        </a:lnRef>
        <a:fillRef idx="1">
          <a:scrgbClr r="0" g="0" b="0"/>
        </a:fillRef>
        <a:effectRef idx="0">
          <a:scrgbClr r="0" g="0" b="0"/>
        </a:effectRef>
        <a:fontRef idx="minor"/>
      </dsp:style>
    </dsp:sp>
    <dsp:sp modelId="{E7CFB871-C956-47EF-8A5F-0A563720F43B}">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045E1F-AD98-4FE3-98E1-D16AA6A951A4}">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b="1" kern="1200" dirty="0"/>
            <a:t>Over $24.1 Million in pledges!</a:t>
          </a:r>
          <a:endParaRPr lang="en-US" sz="1500" kern="1200" dirty="0"/>
        </a:p>
      </dsp:txBody>
      <dsp:txXfrm>
        <a:off x="1059754" y="1151227"/>
        <a:ext cx="5304469" cy="917536"/>
      </dsp:txXfrm>
    </dsp:sp>
    <dsp:sp modelId="{C84A336C-D32E-4235-A563-53E4F71E1DCD}">
      <dsp:nvSpPr>
        <dsp:cNvPr id="0" name=""/>
        <dsp:cNvSpPr/>
      </dsp:nvSpPr>
      <dsp:spPr>
        <a:xfrm>
          <a:off x="0" y="2298147"/>
          <a:ext cx="6364224" cy="917536"/>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sp>
    <dsp:sp modelId="{F0AC8168-CBBB-4C25-8EA0-27C0540292E9}">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9E29CA-3D13-4706-A170-CF5D45C90B76}">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b="1" kern="1200" dirty="0"/>
            <a:t>Participation by households remained steady at 36,283</a:t>
          </a:r>
          <a:endParaRPr lang="en-US" sz="1500" kern="1200" dirty="0"/>
        </a:p>
      </dsp:txBody>
      <dsp:txXfrm>
        <a:off x="1059754" y="2298147"/>
        <a:ext cx="5304469" cy="917536"/>
      </dsp:txXfrm>
    </dsp:sp>
    <dsp:sp modelId="{2F0C37BA-6297-46D2-B333-37E6020267D4}">
      <dsp:nvSpPr>
        <dsp:cNvPr id="0" name=""/>
        <dsp:cNvSpPr/>
      </dsp:nvSpPr>
      <dsp:spPr>
        <a:xfrm>
          <a:off x="0" y="3445068"/>
          <a:ext cx="6364224" cy="91753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D445CC-1BAF-4CF1-9E13-1532B1D69D17}">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D6D3C-B58D-4B31-9EFA-FA944503C311}">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b="1" kern="1200"/>
            <a:t>The BLA funds 40+ programs and ministries that assists thousands of people in our diocese.</a:t>
          </a:r>
          <a:endParaRPr lang="en-US" sz="1500" kern="1200"/>
        </a:p>
      </dsp:txBody>
      <dsp:txXfrm>
        <a:off x="1059754" y="3445068"/>
        <a:ext cx="5304469" cy="917536"/>
      </dsp:txXfrm>
    </dsp:sp>
    <dsp:sp modelId="{FF34FC25-EDC0-464E-BB05-6C1E66084F8F}">
      <dsp:nvSpPr>
        <dsp:cNvPr id="0" name=""/>
        <dsp:cNvSpPr/>
      </dsp:nvSpPr>
      <dsp:spPr>
        <a:xfrm>
          <a:off x="0" y="4591988"/>
          <a:ext cx="6364224" cy="917536"/>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sp>
    <dsp:sp modelId="{487EDCDE-8F1A-475E-B128-E8AEA464A030}">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575DF-EDFD-4B9B-9389-1BE816376363}">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666750">
            <a:lnSpc>
              <a:spcPct val="100000"/>
            </a:lnSpc>
            <a:spcBef>
              <a:spcPct val="0"/>
            </a:spcBef>
            <a:spcAft>
              <a:spcPct val="35000"/>
            </a:spcAft>
            <a:buNone/>
          </a:pPr>
          <a:r>
            <a:rPr lang="en-US" sz="1500" b="1" kern="1200"/>
            <a:t>This funding is vital to our diocesan mission to spread the Gospel with direct impact on each parish, each priest and all parishioners.</a:t>
          </a:r>
          <a:endParaRPr lang="en-US" sz="1500" kern="1200"/>
        </a:p>
      </dsp:txBody>
      <dsp:txXfrm>
        <a:off x="1059754" y="4591988"/>
        <a:ext cx="5304469" cy="91753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ECF472-565A-43A9-BFB9-7896B3F1DDFA}" type="datetimeFigureOut">
              <a:rPr lang="en-US" smtClean="0"/>
              <a:t>1/28/2026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FD70C51-48DB-4CF4-ADA2-A599AE6D95EA}" type="slidenum">
              <a:rPr lang="en-US" smtClean="0"/>
              <a:t>‹#›</a:t>
            </a:fld>
            <a:endParaRPr lang="en-US"/>
          </a:p>
        </p:txBody>
      </p:sp>
    </p:spTree>
    <p:extLst>
      <p:ext uri="{BB962C8B-B14F-4D97-AF65-F5344CB8AC3E}">
        <p14:creationId xmlns:p14="http://schemas.microsoft.com/office/powerpoint/2010/main" val="3725429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 Burbidge</a:t>
            </a:r>
          </a:p>
        </p:txBody>
      </p:sp>
      <p:sp>
        <p:nvSpPr>
          <p:cNvPr id="4" name="Slide Number Placeholder 3"/>
          <p:cNvSpPr>
            <a:spLocks noGrp="1"/>
          </p:cNvSpPr>
          <p:nvPr>
            <p:ph type="sldNum" sz="quarter" idx="5"/>
          </p:nvPr>
        </p:nvSpPr>
        <p:spPr/>
        <p:txBody>
          <a:bodyPr/>
          <a:lstStyle/>
          <a:p>
            <a:fld id="{5FD70C51-48DB-4CF4-ADA2-A599AE6D95EA}" type="slidenum">
              <a:rPr lang="en-US" smtClean="0"/>
              <a:t>1</a:t>
            </a:fld>
            <a:endParaRPr lang="en-US"/>
          </a:p>
        </p:txBody>
      </p:sp>
    </p:spTree>
    <p:extLst>
      <p:ext uri="{BB962C8B-B14F-4D97-AF65-F5344CB8AC3E}">
        <p14:creationId xmlns:p14="http://schemas.microsoft.com/office/powerpoint/2010/main" val="8432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 Burbidge</a:t>
            </a:r>
          </a:p>
        </p:txBody>
      </p:sp>
      <p:sp>
        <p:nvSpPr>
          <p:cNvPr id="4" name="Slide Number Placeholder 3"/>
          <p:cNvSpPr>
            <a:spLocks noGrp="1"/>
          </p:cNvSpPr>
          <p:nvPr>
            <p:ph type="sldNum" sz="quarter" idx="5"/>
          </p:nvPr>
        </p:nvSpPr>
        <p:spPr/>
        <p:txBody>
          <a:bodyPr/>
          <a:lstStyle/>
          <a:p>
            <a:fld id="{5FD70C51-48DB-4CF4-ADA2-A599AE6D95EA}" type="slidenum">
              <a:rPr lang="en-US" smtClean="0"/>
              <a:t>3</a:t>
            </a:fld>
            <a:endParaRPr lang="en-US"/>
          </a:p>
        </p:txBody>
      </p:sp>
    </p:spTree>
    <p:extLst>
      <p:ext uri="{BB962C8B-B14F-4D97-AF65-F5344CB8AC3E}">
        <p14:creationId xmlns:p14="http://schemas.microsoft.com/office/powerpoint/2010/main" val="3397153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Bishop Burbidge</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fld id="{E7C7733F-6A50-4539-AF19-C135AF4EFE15}" type="slidenum">
              <a:rPr lang="en-US" altLang="en-US" smtClean="0"/>
              <a:pPr/>
              <a:t>4</a:t>
            </a:fld>
            <a:endParaRPr lang="en-US" altLang="en-US"/>
          </a:p>
        </p:txBody>
      </p:sp>
    </p:spTree>
    <p:extLst>
      <p:ext uri="{BB962C8B-B14F-4D97-AF65-F5344CB8AC3E}">
        <p14:creationId xmlns:p14="http://schemas.microsoft.com/office/powerpoint/2010/main" val="3093611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Bishop Burbidge</a:t>
            </a:r>
          </a:p>
        </p:txBody>
      </p:sp>
      <p:sp>
        <p:nvSpPr>
          <p:cNvPr id="4" name="Slide Number Placeholder 3"/>
          <p:cNvSpPr>
            <a:spLocks noGrp="1"/>
          </p:cNvSpPr>
          <p:nvPr>
            <p:ph type="sldNum" sz="quarter" idx="5"/>
          </p:nvPr>
        </p:nvSpPr>
        <p:spPr/>
        <p:txBody>
          <a:bodyPr/>
          <a:lstStyle/>
          <a:p>
            <a:fld id="{5FD70C51-48DB-4CF4-ADA2-A599AE6D95EA}" type="slidenum">
              <a:rPr lang="en-US" smtClean="0"/>
              <a:t>5</a:t>
            </a:fld>
            <a:endParaRPr lang="en-US"/>
          </a:p>
        </p:txBody>
      </p:sp>
    </p:spTree>
    <p:extLst>
      <p:ext uri="{BB962C8B-B14F-4D97-AF65-F5344CB8AC3E}">
        <p14:creationId xmlns:p14="http://schemas.microsoft.com/office/powerpoint/2010/main" val="316868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de Keratry</a:t>
            </a:r>
          </a:p>
        </p:txBody>
      </p:sp>
      <p:sp>
        <p:nvSpPr>
          <p:cNvPr id="4" name="Slide Number Placeholder 3"/>
          <p:cNvSpPr>
            <a:spLocks noGrp="1"/>
          </p:cNvSpPr>
          <p:nvPr>
            <p:ph type="sldNum" sz="quarter" idx="5"/>
          </p:nvPr>
        </p:nvSpPr>
        <p:spPr/>
        <p:txBody>
          <a:bodyPr/>
          <a:lstStyle/>
          <a:p>
            <a:fld id="{5FD70C51-48DB-4CF4-ADA2-A599AE6D95EA}" type="slidenum">
              <a:rPr lang="en-US" smtClean="0"/>
              <a:t>11</a:t>
            </a:fld>
            <a:endParaRPr lang="en-US"/>
          </a:p>
        </p:txBody>
      </p:sp>
    </p:spTree>
    <p:extLst>
      <p:ext uri="{BB962C8B-B14F-4D97-AF65-F5344CB8AC3E}">
        <p14:creationId xmlns:p14="http://schemas.microsoft.com/office/powerpoint/2010/main" val="328928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C39F-EBF3-4917-B0F1-D9D418DB0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4E9738-5E9B-4766-A7E9-BBC8293BF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A42E4C-85C9-43E6-A50C-6BBE97B67C2C}"/>
              </a:ext>
            </a:extLst>
          </p:cNvPr>
          <p:cNvSpPr>
            <a:spLocks noGrp="1"/>
          </p:cNvSpPr>
          <p:nvPr>
            <p:ph type="dt" sz="half" idx="10"/>
          </p:nvPr>
        </p:nvSpPr>
        <p:spPr/>
        <p:txBody>
          <a:bodyPr/>
          <a:lstStyle/>
          <a:p>
            <a:fld id="{C52AC302-1F4B-4EFC-ABA3-BE34D184D13A}" type="datetime1">
              <a:rPr lang="en-US" smtClean="0"/>
              <a:t>1/28/2026</a:t>
            </a:fld>
            <a:endParaRPr lang="en-US"/>
          </a:p>
        </p:txBody>
      </p:sp>
      <p:sp>
        <p:nvSpPr>
          <p:cNvPr id="5" name="Footer Placeholder 4">
            <a:extLst>
              <a:ext uri="{FF2B5EF4-FFF2-40B4-BE49-F238E27FC236}">
                <a16:creationId xmlns:a16="http://schemas.microsoft.com/office/drawing/2014/main" id="{964D3959-0CC8-4891-AC34-176B12762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1B376-3354-499A-A045-8A862826412B}"/>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252998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F730-F022-4EE2-8E73-1818CE079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219307-23FD-4305-892C-163D6A9A8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D8CC8-B6A1-4DE3-B015-034AD4F106B3}"/>
              </a:ext>
            </a:extLst>
          </p:cNvPr>
          <p:cNvSpPr>
            <a:spLocks noGrp="1"/>
          </p:cNvSpPr>
          <p:nvPr>
            <p:ph type="dt" sz="half" idx="10"/>
          </p:nvPr>
        </p:nvSpPr>
        <p:spPr/>
        <p:txBody>
          <a:bodyPr/>
          <a:lstStyle/>
          <a:p>
            <a:fld id="{3FA7421A-7070-470A-8A4E-2365FFCB75F8}" type="datetime1">
              <a:rPr lang="en-US" smtClean="0"/>
              <a:t>1/28/2026</a:t>
            </a:fld>
            <a:endParaRPr lang="en-US"/>
          </a:p>
        </p:txBody>
      </p:sp>
      <p:sp>
        <p:nvSpPr>
          <p:cNvPr id="5" name="Footer Placeholder 4">
            <a:extLst>
              <a:ext uri="{FF2B5EF4-FFF2-40B4-BE49-F238E27FC236}">
                <a16:creationId xmlns:a16="http://schemas.microsoft.com/office/drawing/2014/main" id="{A5D30174-B8C0-4257-8136-02057E4C3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75058-541C-41B6-8907-C776AD3D30E2}"/>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87171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0A1299-12C9-418B-8B65-3D3A0022C8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CFEDBD-D539-4601-BF78-23F361367B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3D0C0-1731-4565-A032-19F955D20282}"/>
              </a:ext>
            </a:extLst>
          </p:cNvPr>
          <p:cNvSpPr>
            <a:spLocks noGrp="1"/>
          </p:cNvSpPr>
          <p:nvPr>
            <p:ph type="dt" sz="half" idx="10"/>
          </p:nvPr>
        </p:nvSpPr>
        <p:spPr/>
        <p:txBody>
          <a:bodyPr/>
          <a:lstStyle/>
          <a:p>
            <a:fld id="{5F590E9D-B7AD-45AF-8C80-A595CE67E52E}" type="datetime1">
              <a:rPr lang="en-US" smtClean="0"/>
              <a:t>1/28/2026</a:t>
            </a:fld>
            <a:endParaRPr lang="en-US"/>
          </a:p>
        </p:txBody>
      </p:sp>
      <p:sp>
        <p:nvSpPr>
          <p:cNvPr id="5" name="Footer Placeholder 4">
            <a:extLst>
              <a:ext uri="{FF2B5EF4-FFF2-40B4-BE49-F238E27FC236}">
                <a16:creationId xmlns:a16="http://schemas.microsoft.com/office/drawing/2014/main" id="{84FB6217-03A5-4EBA-AC48-B714EECB2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E73AF-7BC5-425C-99C1-78CE514B253B}"/>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277930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D235-37D1-4A7D-8C06-13CD0D500E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F1C2D-DACD-4DC1-BA74-04B16D9E35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3A829-D9F8-4AD0-B50C-DDE71C0DC92C}"/>
              </a:ext>
            </a:extLst>
          </p:cNvPr>
          <p:cNvSpPr>
            <a:spLocks noGrp="1"/>
          </p:cNvSpPr>
          <p:nvPr>
            <p:ph type="dt" sz="half" idx="10"/>
          </p:nvPr>
        </p:nvSpPr>
        <p:spPr/>
        <p:txBody>
          <a:bodyPr/>
          <a:lstStyle/>
          <a:p>
            <a:fld id="{251660BC-97EA-46BD-897B-C9F0E764EFCE}" type="datetime1">
              <a:rPr lang="en-US" smtClean="0"/>
              <a:t>1/28/2026</a:t>
            </a:fld>
            <a:endParaRPr lang="en-US"/>
          </a:p>
        </p:txBody>
      </p:sp>
      <p:sp>
        <p:nvSpPr>
          <p:cNvPr id="5" name="Footer Placeholder 4">
            <a:extLst>
              <a:ext uri="{FF2B5EF4-FFF2-40B4-BE49-F238E27FC236}">
                <a16:creationId xmlns:a16="http://schemas.microsoft.com/office/drawing/2014/main" id="{CCD43FAD-9818-4497-9934-86ADB9F1F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54BAD0-3AD2-4AEA-B603-E5EAD3920DA4}"/>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1736497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2EB5-E1F5-4B6D-84F5-15ED75864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770B50-D490-4E66-BA14-46A9223830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83B8C-45BE-403B-BA3B-22D74451975E}"/>
              </a:ext>
            </a:extLst>
          </p:cNvPr>
          <p:cNvSpPr>
            <a:spLocks noGrp="1"/>
          </p:cNvSpPr>
          <p:nvPr>
            <p:ph type="dt" sz="half" idx="10"/>
          </p:nvPr>
        </p:nvSpPr>
        <p:spPr/>
        <p:txBody>
          <a:bodyPr/>
          <a:lstStyle/>
          <a:p>
            <a:fld id="{7CD1E513-EDEC-46EC-BD6A-BDF6FB1D06D9}" type="datetime1">
              <a:rPr lang="en-US" smtClean="0"/>
              <a:t>1/28/2026</a:t>
            </a:fld>
            <a:endParaRPr lang="en-US"/>
          </a:p>
        </p:txBody>
      </p:sp>
      <p:sp>
        <p:nvSpPr>
          <p:cNvPr id="5" name="Footer Placeholder 4">
            <a:extLst>
              <a:ext uri="{FF2B5EF4-FFF2-40B4-BE49-F238E27FC236}">
                <a16:creationId xmlns:a16="http://schemas.microsoft.com/office/drawing/2014/main" id="{E4AC8C7D-CEA5-45FC-B5AF-6983EBE7A3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AF112-ED2F-4D0F-8353-F864E6DF1BBA}"/>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1354735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AEEA8-4FEA-4A43-83C5-89702E4D6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56610F-F6EC-4862-9E62-26983FC654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C0236B-6567-4F7A-8CD4-F7BC1B07C8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7FA082-BFF5-44CB-AD50-7FD256AA0666}"/>
              </a:ext>
            </a:extLst>
          </p:cNvPr>
          <p:cNvSpPr>
            <a:spLocks noGrp="1"/>
          </p:cNvSpPr>
          <p:nvPr>
            <p:ph type="dt" sz="half" idx="10"/>
          </p:nvPr>
        </p:nvSpPr>
        <p:spPr/>
        <p:txBody>
          <a:bodyPr/>
          <a:lstStyle/>
          <a:p>
            <a:fld id="{ED87F1D4-782E-4F9F-9981-AAB40CBDF170}" type="datetime1">
              <a:rPr lang="en-US" smtClean="0"/>
              <a:t>1/28/2026</a:t>
            </a:fld>
            <a:endParaRPr lang="en-US"/>
          </a:p>
        </p:txBody>
      </p:sp>
      <p:sp>
        <p:nvSpPr>
          <p:cNvPr id="6" name="Footer Placeholder 5">
            <a:extLst>
              <a:ext uri="{FF2B5EF4-FFF2-40B4-BE49-F238E27FC236}">
                <a16:creationId xmlns:a16="http://schemas.microsoft.com/office/drawing/2014/main" id="{F51E7F3D-7B8E-44FF-AFBE-A85AA8DA8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DD7E31-6C26-49B9-AF6F-AD347A7790D4}"/>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184576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0A31-C6D3-4745-918E-04F3CF3B36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2BF49F-9573-41A3-AB0C-4EA37AC4E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0E7F90-60ED-4824-B11A-C37E108DF9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535F21-ABDB-4E34-BE56-145C83D42F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0E667-BF67-4F46-841C-DA5A7DBB6E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7BF552-B670-4071-97E2-0CB52F611D1B}"/>
              </a:ext>
            </a:extLst>
          </p:cNvPr>
          <p:cNvSpPr>
            <a:spLocks noGrp="1"/>
          </p:cNvSpPr>
          <p:nvPr>
            <p:ph type="dt" sz="half" idx="10"/>
          </p:nvPr>
        </p:nvSpPr>
        <p:spPr/>
        <p:txBody>
          <a:bodyPr/>
          <a:lstStyle/>
          <a:p>
            <a:fld id="{D07EF521-A959-4730-8390-F64CFEFFF9EB}" type="datetime1">
              <a:rPr lang="en-US" smtClean="0"/>
              <a:t>1/28/2026</a:t>
            </a:fld>
            <a:endParaRPr lang="en-US"/>
          </a:p>
        </p:txBody>
      </p:sp>
      <p:sp>
        <p:nvSpPr>
          <p:cNvPr id="8" name="Footer Placeholder 7">
            <a:extLst>
              <a:ext uri="{FF2B5EF4-FFF2-40B4-BE49-F238E27FC236}">
                <a16:creationId xmlns:a16="http://schemas.microsoft.com/office/drawing/2014/main" id="{5BEB84F9-008B-4388-879E-45DA36BC7F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C8397-BE1F-4B84-88F7-F7FC000CA085}"/>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12327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90AC1-06F4-4085-9AAB-1626BB0F51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9C344C-A93A-49DF-9F7C-B5927F0B421B}"/>
              </a:ext>
            </a:extLst>
          </p:cNvPr>
          <p:cNvSpPr>
            <a:spLocks noGrp="1"/>
          </p:cNvSpPr>
          <p:nvPr>
            <p:ph type="dt" sz="half" idx="10"/>
          </p:nvPr>
        </p:nvSpPr>
        <p:spPr/>
        <p:txBody>
          <a:bodyPr/>
          <a:lstStyle/>
          <a:p>
            <a:fld id="{751CF39B-7758-49E9-B444-93A1438B7540}" type="datetime1">
              <a:rPr lang="en-US" smtClean="0"/>
              <a:t>1/28/2026</a:t>
            </a:fld>
            <a:endParaRPr lang="en-US"/>
          </a:p>
        </p:txBody>
      </p:sp>
      <p:sp>
        <p:nvSpPr>
          <p:cNvPr id="4" name="Footer Placeholder 3">
            <a:extLst>
              <a:ext uri="{FF2B5EF4-FFF2-40B4-BE49-F238E27FC236}">
                <a16:creationId xmlns:a16="http://schemas.microsoft.com/office/drawing/2014/main" id="{A77E7FA6-756E-436C-9527-B3247ABA19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31BA3-8871-4D34-B667-1DE1C4E12359}"/>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179031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88044-A085-435B-85BF-E032AAD1F041}"/>
              </a:ext>
            </a:extLst>
          </p:cNvPr>
          <p:cNvSpPr>
            <a:spLocks noGrp="1"/>
          </p:cNvSpPr>
          <p:nvPr>
            <p:ph type="dt" sz="half" idx="10"/>
          </p:nvPr>
        </p:nvSpPr>
        <p:spPr/>
        <p:txBody>
          <a:bodyPr/>
          <a:lstStyle/>
          <a:p>
            <a:fld id="{BC53C8BE-04DC-4A90-A960-0774BEE602B3}" type="datetime1">
              <a:rPr lang="en-US" smtClean="0"/>
              <a:t>1/28/2026</a:t>
            </a:fld>
            <a:endParaRPr lang="en-US"/>
          </a:p>
        </p:txBody>
      </p:sp>
      <p:sp>
        <p:nvSpPr>
          <p:cNvPr id="3" name="Footer Placeholder 2">
            <a:extLst>
              <a:ext uri="{FF2B5EF4-FFF2-40B4-BE49-F238E27FC236}">
                <a16:creationId xmlns:a16="http://schemas.microsoft.com/office/drawing/2014/main" id="{298600E3-F66B-4C1B-B65E-EE91BB84A9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A9F78-A2B1-4C21-A2BB-3DBAF2F00287}"/>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4487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7C6C-39AA-49C4-BF05-E2AD46544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99E992-B078-4CDA-8A3E-E4AF41D0F9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049CB5-3805-4C6C-A3B7-70ECD93A39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D6069-B7E3-4A06-A450-723F04D9DD99}"/>
              </a:ext>
            </a:extLst>
          </p:cNvPr>
          <p:cNvSpPr>
            <a:spLocks noGrp="1"/>
          </p:cNvSpPr>
          <p:nvPr>
            <p:ph type="dt" sz="half" idx="10"/>
          </p:nvPr>
        </p:nvSpPr>
        <p:spPr/>
        <p:txBody>
          <a:bodyPr/>
          <a:lstStyle/>
          <a:p>
            <a:fld id="{DADA2B70-6076-45AB-A35C-3FD40AAAB0F4}" type="datetime1">
              <a:rPr lang="en-US" smtClean="0"/>
              <a:t>1/28/2026</a:t>
            </a:fld>
            <a:endParaRPr lang="en-US"/>
          </a:p>
        </p:txBody>
      </p:sp>
      <p:sp>
        <p:nvSpPr>
          <p:cNvPr id="6" name="Footer Placeholder 5">
            <a:extLst>
              <a:ext uri="{FF2B5EF4-FFF2-40B4-BE49-F238E27FC236}">
                <a16:creationId xmlns:a16="http://schemas.microsoft.com/office/drawing/2014/main" id="{B5FC2654-BAFF-4E3D-933C-378D54868A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37B2B-1102-4DCB-8446-4BF1CD43EF62}"/>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353485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ECE7-CBA9-41BA-9264-E60A4449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9C6191-C202-464E-88A6-81FF60F8C7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F9A7FB-6F12-44D1-B9CB-90FC457BE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7C3E2A-4BDB-4543-9BAA-DFD68B3EE744}"/>
              </a:ext>
            </a:extLst>
          </p:cNvPr>
          <p:cNvSpPr>
            <a:spLocks noGrp="1"/>
          </p:cNvSpPr>
          <p:nvPr>
            <p:ph type="dt" sz="half" idx="10"/>
          </p:nvPr>
        </p:nvSpPr>
        <p:spPr/>
        <p:txBody>
          <a:bodyPr/>
          <a:lstStyle/>
          <a:p>
            <a:fld id="{9376C620-54C4-4D78-8C14-86ED7DB21F76}" type="datetime1">
              <a:rPr lang="en-US" smtClean="0"/>
              <a:t>1/28/2026</a:t>
            </a:fld>
            <a:endParaRPr lang="en-US"/>
          </a:p>
        </p:txBody>
      </p:sp>
      <p:sp>
        <p:nvSpPr>
          <p:cNvPr id="6" name="Footer Placeholder 5">
            <a:extLst>
              <a:ext uri="{FF2B5EF4-FFF2-40B4-BE49-F238E27FC236}">
                <a16:creationId xmlns:a16="http://schemas.microsoft.com/office/drawing/2014/main" id="{C387FD99-A265-4EFA-860B-B94E941F0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DE5A61-FCCC-4846-B921-02C8BF7AFACD}"/>
              </a:ext>
            </a:extLst>
          </p:cNvPr>
          <p:cNvSpPr>
            <a:spLocks noGrp="1"/>
          </p:cNvSpPr>
          <p:nvPr>
            <p:ph type="sldNum" sz="quarter" idx="12"/>
          </p:nvPr>
        </p:nvSpPr>
        <p:spPr/>
        <p:txBody>
          <a:bodyPr/>
          <a:lstStyle/>
          <a:p>
            <a:fld id="{F63BB825-7B3F-472B-BFC5-B9F56C1B9DF9}" type="slidenum">
              <a:rPr lang="en-US" smtClean="0"/>
              <a:t>‹#›</a:t>
            </a:fld>
            <a:endParaRPr lang="en-US"/>
          </a:p>
        </p:txBody>
      </p:sp>
    </p:spTree>
    <p:extLst>
      <p:ext uri="{BB962C8B-B14F-4D97-AF65-F5344CB8AC3E}">
        <p14:creationId xmlns:p14="http://schemas.microsoft.com/office/powerpoint/2010/main" val="3116972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BF3A6-2663-422B-A91D-0F57AB20F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A2B435-1299-4D12-8688-8ECEF5938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422F4-66D9-46AD-AE06-AA5BB35D9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146A1-26DB-4716-8ED9-59135EF0659C}" type="datetime1">
              <a:rPr lang="en-US" smtClean="0"/>
              <a:t>1/28/2026</a:t>
            </a:fld>
            <a:endParaRPr lang="en-US"/>
          </a:p>
        </p:txBody>
      </p:sp>
      <p:sp>
        <p:nvSpPr>
          <p:cNvPr id="5" name="Footer Placeholder 4">
            <a:extLst>
              <a:ext uri="{FF2B5EF4-FFF2-40B4-BE49-F238E27FC236}">
                <a16:creationId xmlns:a16="http://schemas.microsoft.com/office/drawing/2014/main" id="{DDEC17D3-2218-4AC7-9296-C813EE21D4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06EDD1-B2C6-4162-B239-8488D94DD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BB825-7B3F-472B-BFC5-B9F56C1B9DF9}" type="slidenum">
              <a:rPr lang="en-US" smtClean="0"/>
              <a:t>‹#›</a:t>
            </a:fld>
            <a:endParaRPr lang="en-US"/>
          </a:p>
        </p:txBody>
      </p:sp>
    </p:spTree>
    <p:extLst>
      <p:ext uri="{BB962C8B-B14F-4D97-AF65-F5344CB8AC3E}">
        <p14:creationId xmlns:p14="http://schemas.microsoft.com/office/powerpoint/2010/main" val="369210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development@arlingtondiocese.org" TargetMode="External"/><Relationship Id="rId2" Type="http://schemas.openxmlformats.org/officeDocument/2006/relationships/hyperlink" Target="http://www.arlingtondiocese.org/bl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55532D20-254D-25D7-9987-DDA2F72D3B48}"/>
              </a:ext>
            </a:extLst>
          </p:cNvPr>
          <p:cNvSpPr>
            <a:spLocks noGrp="1"/>
          </p:cNvSpPr>
          <p:nvPr>
            <p:ph type="subTitle" idx="1"/>
          </p:nvPr>
        </p:nvSpPr>
        <p:spPr>
          <a:xfrm>
            <a:off x="5591558" y="4691476"/>
            <a:ext cx="5998840" cy="2067068"/>
          </a:xfrm>
          <a:noFill/>
        </p:spPr>
        <p:txBody>
          <a:bodyPr>
            <a:normAutofit/>
          </a:bodyPr>
          <a:lstStyle/>
          <a:p>
            <a:pPr algn="l"/>
            <a:r>
              <a:rPr lang="en-US" b="1" dirty="0">
                <a:solidFill>
                  <a:schemeClr val="accent1">
                    <a:lumMod val="50000"/>
                  </a:schemeClr>
                </a:solidFill>
                <a:latin typeface="Bookman Old Style" panose="02050604050505020204" pitchFamily="18" charset="0"/>
              </a:rPr>
              <a:t>BISHOP’S LENTEN APPEAL 2026</a:t>
            </a:r>
          </a:p>
          <a:p>
            <a:pPr algn="l"/>
            <a:r>
              <a:rPr lang="en-US" b="1" dirty="0">
                <a:solidFill>
                  <a:schemeClr val="accent1">
                    <a:lumMod val="50000"/>
                  </a:schemeClr>
                </a:solidFill>
                <a:latin typeface="Bookman Old Style" panose="02050604050505020204" pitchFamily="18" charset="0"/>
              </a:rPr>
              <a:t>WEBINAR For Parishes</a:t>
            </a:r>
          </a:p>
          <a:p>
            <a:pPr algn="l"/>
            <a:r>
              <a:rPr lang="en-US" b="1" dirty="0">
                <a:solidFill>
                  <a:schemeClr val="accent1">
                    <a:lumMod val="50000"/>
                  </a:schemeClr>
                </a:solidFill>
                <a:latin typeface="Bookman Old Style" panose="02050604050505020204" pitchFamily="18" charset="0"/>
              </a:rPr>
              <a:t>JANUARY 28, 2026</a:t>
            </a:r>
          </a:p>
        </p:txBody>
      </p:sp>
      <p:sp>
        <p:nvSpPr>
          <p:cNvPr id="4" name="Slide Number Placeholder 3">
            <a:extLst>
              <a:ext uri="{FF2B5EF4-FFF2-40B4-BE49-F238E27FC236}">
                <a16:creationId xmlns:a16="http://schemas.microsoft.com/office/drawing/2014/main" id="{22BA87D4-7728-58F8-5A26-970F9DD9C449}"/>
              </a:ext>
            </a:extLst>
          </p:cNvPr>
          <p:cNvSpPr>
            <a:spLocks noGrp="1"/>
          </p:cNvSpPr>
          <p:nvPr>
            <p:ph type="sldNum" sz="quarter" idx="12"/>
          </p:nvPr>
        </p:nvSpPr>
        <p:spPr>
          <a:xfrm>
            <a:off x="10193124" y="6356350"/>
            <a:ext cx="1160675" cy="365125"/>
          </a:xfrm>
        </p:spPr>
        <p:txBody>
          <a:bodyPr>
            <a:normAutofit/>
          </a:bodyPr>
          <a:lstStyle/>
          <a:p>
            <a:pPr>
              <a:spcAft>
                <a:spcPts val="600"/>
              </a:spcAft>
            </a:pPr>
            <a:fld id="{F63BB825-7B3F-472B-BFC5-B9F56C1B9DF9}" type="slidenum">
              <a:rPr lang="en-US" smtClean="0"/>
              <a:pPr>
                <a:spcAft>
                  <a:spcPts val="600"/>
                </a:spcAft>
              </a:pPr>
              <a:t>1</a:t>
            </a:fld>
            <a:endParaRPr lang="en-US" dirty="0"/>
          </a:p>
        </p:txBody>
      </p:sp>
      <p:pic>
        <p:nvPicPr>
          <p:cNvPr id="6" name="Picture 5" descr="A group of men in white robes">
            <a:extLst>
              <a:ext uri="{FF2B5EF4-FFF2-40B4-BE49-F238E27FC236}">
                <a16:creationId xmlns:a16="http://schemas.microsoft.com/office/drawing/2014/main" id="{95207173-E70E-7697-68C8-CEDF90A63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498" y="453150"/>
            <a:ext cx="5756301" cy="3837534"/>
          </a:xfrm>
          <a:prstGeom prst="rect">
            <a:avLst/>
          </a:prstGeom>
        </p:spPr>
      </p:pic>
      <p:pic>
        <p:nvPicPr>
          <p:cNvPr id="8" name="Picture 7" descr="A red and gold cover with a circular design&#10;&#10;AI-generated content may be incorrect.">
            <a:extLst>
              <a:ext uri="{FF2B5EF4-FFF2-40B4-BE49-F238E27FC236}">
                <a16:creationId xmlns:a16="http://schemas.microsoft.com/office/drawing/2014/main" id="{78E3BB82-2D1B-7249-1E61-88D95EF2DD7C}"/>
              </a:ext>
            </a:extLst>
          </p:cNvPr>
          <p:cNvPicPr>
            <a:picLocks noChangeAspect="1"/>
          </p:cNvPicPr>
          <p:nvPr/>
        </p:nvPicPr>
        <p:blipFill>
          <a:blip r:embed="rId4" cstate="print">
            <a:extLst>
              <a:ext uri="{28A0092B-C50C-407E-A947-70E740481C1C}">
                <a14:useLocalDpi xmlns:a14="http://schemas.microsoft.com/office/drawing/2010/main" val="0"/>
              </a:ext>
            </a:extLst>
          </a:blip>
          <a:srcRect l="3169" t="1112" r="3169" b="2593"/>
          <a:stretch/>
        </p:blipFill>
        <p:spPr>
          <a:xfrm>
            <a:off x="0" y="0"/>
            <a:ext cx="5064370" cy="6858000"/>
          </a:xfrm>
          <a:prstGeom prst="rect">
            <a:avLst/>
          </a:prstGeom>
        </p:spPr>
      </p:pic>
    </p:spTree>
    <p:extLst>
      <p:ext uri="{BB962C8B-B14F-4D97-AF65-F5344CB8AC3E}">
        <p14:creationId xmlns:p14="http://schemas.microsoft.com/office/powerpoint/2010/main" val="336644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22127-3F45-D91B-CDF0-CEED908B7F12}"/>
              </a:ext>
            </a:extLst>
          </p:cNvPr>
          <p:cNvSpPr>
            <a:spLocks noGrp="1"/>
          </p:cNvSpPr>
          <p:nvPr>
            <p:ph type="sldNum" sz="quarter" idx="12"/>
          </p:nvPr>
        </p:nvSpPr>
        <p:spPr/>
        <p:txBody>
          <a:bodyPr/>
          <a:lstStyle/>
          <a:p>
            <a:fld id="{F63BB825-7B3F-472B-BFC5-B9F56C1B9DF9}" type="slidenum">
              <a:rPr lang="en-US" smtClean="0"/>
              <a:t>10</a:t>
            </a:fld>
            <a:endParaRPr lang="en-US"/>
          </a:p>
        </p:txBody>
      </p:sp>
      <p:pic>
        <p:nvPicPr>
          <p:cNvPr id="4" name="Picture 3">
            <a:extLst>
              <a:ext uri="{FF2B5EF4-FFF2-40B4-BE49-F238E27FC236}">
                <a16:creationId xmlns:a16="http://schemas.microsoft.com/office/drawing/2014/main" id="{97A18370-51FE-B973-FAAD-A8E22AF7306A}"/>
              </a:ext>
            </a:extLst>
          </p:cNvPr>
          <p:cNvPicPr>
            <a:picLocks noChangeAspect="1"/>
          </p:cNvPicPr>
          <p:nvPr/>
        </p:nvPicPr>
        <p:blipFill>
          <a:blip r:embed="rId2"/>
          <a:stretch>
            <a:fillRect/>
          </a:stretch>
        </p:blipFill>
        <p:spPr>
          <a:xfrm>
            <a:off x="3361640" y="136525"/>
            <a:ext cx="8635517" cy="6873491"/>
          </a:xfrm>
          <a:prstGeom prst="rect">
            <a:avLst/>
          </a:prstGeom>
        </p:spPr>
      </p:pic>
      <p:sp>
        <p:nvSpPr>
          <p:cNvPr id="5" name="TextBox 4">
            <a:extLst>
              <a:ext uri="{FF2B5EF4-FFF2-40B4-BE49-F238E27FC236}">
                <a16:creationId xmlns:a16="http://schemas.microsoft.com/office/drawing/2014/main" id="{FFBD1952-56D0-F6B2-4C2C-FA6BF4E9BDC3}"/>
              </a:ext>
            </a:extLst>
          </p:cNvPr>
          <p:cNvSpPr txBox="1"/>
          <p:nvPr/>
        </p:nvSpPr>
        <p:spPr>
          <a:xfrm>
            <a:off x="386500" y="1696825"/>
            <a:ext cx="3384222" cy="3970318"/>
          </a:xfrm>
          <a:prstGeom prst="rect">
            <a:avLst/>
          </a:prstGeom>
          <a:noFill/>
        </p:spPr>
        <p:txBody>
          <a:bodyPr wrap="square" rtlCol="0">
            <a:spAutoFit/>
          </a:bodyPr>
          <a:lstStyle/>
          <a:p>
            <a:r>
              <a:rPr lang="en-US" sz="2800" dirty="0"/>
              <a:t>Online / </a:t>
            </a:r>
          </a:p>
          <a:p>
            <a:r>
              <a:rPr lang="en-US" sz="2800" dirty="0"/>
              <a:t>Monthly Recurring </a:t>
            </a:r>
          </a:p>
          <a:p>
            <a:r>
              <a:rPr lang="en-US" sz="2800" dirty="0"/>
              <a:t>Preferred Option.</a:t>
            </a:r>
          </a:p>
          <a:p>
            <a:endParaRPr lang="en-US" sz="2800" dirty="0"/>
          </a:p>
          <a:p>
            <a:endParaRPr lang="en-US" sz="2800" dirty="0"/>
          </a:p>
          <a:p>
            <a:r>
              <a:rPr lang="en-US" sz="2800" dirty="0"/>
              <a:t>One-Time and Pledge Gifts</a:t>
            </a:r>
          </a:p>
          <a:p>
            <a:r>
              <a:rPr lang="en-US" sz="2800" dirty="0"/>
              <a:t>Continue to be accepted.</a:t>
            </a:r>
          </a:p>
        </p:txBody>
      </p:sp>
    </p:spTree>
    <p:extLst>
      <p:ext uri="{BB962C8B-B14F-4D97-AF65-F5344CB8AC3E}">
        <p14:creationId xmlns:p14="http://schemas.microsoft.com/office/powerpoint/2010/main" val="408341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girls in school uniforms&#10;&#10;Description automatically generated">
            <a:extLst>
              <a:ext uri="{FF2B5EF4-FFF2-40B4-BE49-F238E27FC236}">
                <a16:creationId xmlns:a16="http://schemas.microsoft.com/office/drawing/2014/main" id="{AC8BD55C-4182-B1AD-50EE-C2A03F5BCCBA}"/>
              </a:ext>
            </a:extLst>
          </p:cNvPr>
          <p:cNvPicPr>
            <a:picLocks noChangeAspect="1"/>
          </p:cNvPicPr>
          <p:nvPr/>
        </p:nvPicPr>
        <p:blipFill rotWithShape="1">
          <a:blip r:embed="rId3">
            <a:extLst>
              <a:ext uri="{28A0092B-C50C-407E-A947-70E740481C1C}">
                <a14:useLocalDpi xmlns:a14="http://schemas.microsoft.com/office/drawing/2010/main" val="0"/>
              </a:ext>
            </a:extLst>
          </a:blip>
          <a:srcRect r="-2" b="4835"/>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5" name="Picture 4" descr="A group of people in white robes&#10;&#10;Description automatically generated">
            <a:extLst>
              <a:ext uri="{FF2B5EF4-FFF2-40B4-BE49-F238E27FC236}">
                <a16:creationId xmlns:a16="http://schemas.microsoft.com/office/drawing/2014/main" id="{EA5DE392-03FB-1DAA-754B-D204A3C60F3E}"/>
              </a:ext>
            </a:extLst>
          </p:cNvPr>
          <p:cNvPicPr>
            <a:picLocks noChangeAspect="1"/>
          </p:cNvPicPr>
          <p:nvPr/>
        </p:nvPicPr>
        <p:blipFill rotWithShape="1">
          <a:blip r:embed="rId4">
            <a:extLst>
              <a:ext uri="{28A0092B-C50C-407E-A947-70E740481C1C}">
                <a14:useLocalDpi xmlns:a14="http://schemas.microsoft.com/office/drawing/2010/main" val="0"/>
              </a:ext>
            </a:extLst>
          </a:blip>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8" name="Content Placeholder 7" descr="A group of people serving food&#10;&#10;Description automatically generated">
            <a:extLst>
              <a:ext uri="{FF2B5EF4-FFF2-40B4-BE49-F238E27FC236}">
                <a16:creationId xmlns:a16="http://schemas.microsoft.com/office/drawing/2014/main" id="{E09302FB-8E6F-0BB9-41DF-1F40AFC3FB3B}"/>
              </a:ext>
            </a:extLst>
          </p:cNvPr>
          <p:cNvPicPr>
            <a:picLocks noChangeAspect="1"/>
          </p:cNvPicPr>
          <p:nvPr/>
        </p:nvPicPr>
        <p:blipFill>
          <a:blip r:embed="rId5">
            <a:extLst>
              <a:ext uri="{28A0092B-C50C-407E-A947-70E740481C1C}">
                <a14:useLocalDpi xmlns:a14="http://schemas.microsoft.com/office/drawing/2010/main" val="0"/>
              </a:ext>
            </a:extLst>
          </a:blip>
          <a:srcRect l="3708" r="1"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7" name="Freeform: Shape 16">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8">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46BEFF-12F0-4A9F-AC76-C97425FDEB17}"/>
              </a:ext>
            </a:extLst>
          </p:cNvPr>
          <p:cNvSpPr>
            <a:spLocks noGrp="1"/>
          </p:cNvSpPr>
          <p:nvPr>
            <p:ph type="title"/>
          </p:nvPr>
        </p:nvSpPr>
        <p:spPr>
          <a:xfrm>
            <a:off x="448056" y="685800"/>
            <a:ext cx="2807208" cy="1325563"/>
          </a:xfrm>
        </p:spPr>
        <p:txBody>
          <a:bodyPr>
            <a:normAutofit/>
          </a:bodyPr>
          <a:lstStyle/>
          <a:p>
            <a:r>
              <a:rPr lang="en-US" sz="2800" b="1" dirty="0">
                <a:latin typeface="Bookman Old Style" panose="02050604050505020204" pitchFamily="18" charset="0"/>
              </a:rPr>
              <a:t>BLA in Action</a:t>
            </a:r>
          </a:p>
        </p:txBody>
      </p:sp>
      <p:sp>
        <p:nvSpPr>
          <p:cNvPr id="21" name="Rectangle 20">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4D3CE47-7074-4801-8C6F-2238A9A9BA68}"/>
              </a:ext>
            </a:extLst>
          </p:cNvPr>
          <p:cNvSpPr>
            <a:spLocks noGrp="1"/>
          </p:cNvSpPr>
          <p:nvPr>
            <p:ph type="sldNum" sz="quarter" idx="12"/>
          </p:nvPr>
        </p:nvSpPr>
        <p:spPr>
          <a:xfrm>
            <a:off x="9001658" y="6356350"/>
            <a:ext cx="2743200" cy="365125"/>
          </a:xfrm>
        </p:spPr>
        <p:txBody>
          <a:bodyPr>
            <a:normAutofit/>
          </a:bodyPr>
          <a:lstStyle/>
          <a:p>
            <a:pPr>
              <a:spcAft>
                <a:spcPts val="600"/>
              </a:spcAft>
            </a:pPr>
            <a:fld id="{F63BB825-7B3F-472B-BFC5-B9F56C1B9DF9}" type="slidenum">
              <a:rPr lang="en-US">
                <a:solidFill>
                  <a:schemeClr val="bg1"/>
                </a:solidFill>
              </a:rPr>
              <a:pPr>
                <a:spcAft>
                  <a:spcPts val="600"/>
                </a:spcAft>
              </a:pPr>
              <a:t>11</a:t>
            </a:fld>
            <a:endParaRPr lang="en-US">
              <a:solidFill>
                <a:schemeClr val="bg1"/>
              </a:solidFill>
            </a:endParaRPr>
          </a:p>
        </p:txBody>
      </p:sp>
      <p:pic>
        <p:nvPicPr>
          <p:cNvPr id="10" name="Content Placeholder 9" descr="A qr code with a flag and a shield&#10;&#10;AI-generated content may be incorrect.">
            <a:extLst>
              <a:ext uri="{FF2B5EF4-FFF2-40B4-BE49-F238E27FC236}">
                <a16:creationId xmlns:a16="http://schemas.microsoft.com/office/drawing/2014/main" id="{130D4B90-DD7A-99A3-975F-97C92C036BE8}"/>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1914" y="2497380"/>
            <a:ext cx="2674475" cy="3401559"/>
          </a:xfrm>
        </p:spPr>
      </p:pic>
    </p:spTree>
    <p:extLst>
      <p:ext uri="{BB962C8B-B14F-4D97-AF65-F5344CB8AC3E}">
        <p14:creationId xmlns:p14="http://schemas.microsoft.com/office/powerpoint/2010/main" val="372872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7CE12-FA4E-C7E3-F0AD-768D92D16FFF}"/>
              </a:ext>
            </a:extLst>
          </p:cNvPr>
          <p:cNvSpPr>
            <a:spLocks noGrp="1"/>
          </p:cNvSpPr>
          <p:nvPr>
            <p:ph type="ctrTitle"/>
          </p:nvPr>
        </p:nvSpPr>
        <p:spPr>
          <a:xfrm>
            <a:off x="518474" y="415353"/>
            <a:ext cx="11406433" cy="2387600"/>
          </a:xfrm>
        </p:spPr>
        <p:txBody>
          <a:bodyPr>
            <a:normAutofit/>
          </a:bodyPr>
          <a:lstStyle/>
          <a:p>
            <a:r>
              <a:rPr lang="en-US" dirty="0"/>
              <a:t>arlingtondiocese.org/</a:t>
            </a:r>
            <a:br>
              <a:rPr lang="en-US" dirty="0"/>
            </a:br>
            <a:r>
              <a:rPr lang="en-US" dirty="0"/>
              <a:t>development/</a:t>
            </a:r>
            <a:r>
              <a:rPr lang="en-US" dirty="0" err="1"/>
              <a:t>bla</a:t>
            </a:r>
            <a:r>
              <a:rPr lang="en-US" dirty="0"/>
              <a:t>/parish-materials/</a:t>
            </a:r>
          </a:p>
        </p:txBody>
      </p:sp>
      <p:sp>
        <p:nvSpPr>
          <p:cNvPr id="3" name="Subtitle 2">
            <a:extLst>
              <a:ext uri="{FF2B5EF4-FFF2-40B4-BE49-F238E27FC236}">
                <a16:creationId xmlns:a16="http://schemas.microsoft.com/office/drawing/2014/main" id="{F5E9CF5D-C359-4B10-C5C7-EA5DF6B6F1CA}"/>
              </a:ext>
            </a:extLst>
          </p:cNvPr>
          <p:cNvSpPr>
            <a:spLocks noGrp="1"/>
          </p:cNvSpPr>
          <p:nvPr>
            <p:ph type="subTitle" idx="1"/>
          </p:nvPr>
        </p:nvSpPr>
        <p:spPr>
          <a:xfrm>
            <a:off x="1524000" y="3346515"/>
            <a:ext cx="9637336" cy="3280527"/>
          </a:xfrm>
        </p:spPr>
        <p:txBody>
          <a:bodyPr>
            <a:normAutofit fontScale="92500" lnSpcReduction="10000"/>
          </a:bodyPr>
          <a:lstStyle/>
          <a:p>
            <a:r>
              <a:rPr lang="en-US" sz="4400" dirty="0"/>
              <a:t>Homily / Pulpit talking points </a:t>
            </a:r>
          </a:p>
          <a:p>
            <a:endParaRPr lang="en-US" sz="4400" dirty="0"/>
          </a:p>
          <a:p>
            <a:r>
              <a:rPr lang="en-US" sz="4400" dirty="0"/>
              <a:t>Introduction Weekend</a:t>
            </a:r>
          </a:p>
          <a:p>
            <a:r>
              <a:rPr lang="en-US" sz="4400" dirty="0"/>
              <a:t>Commitment Weekend</a:t>
            </a:r>
          </a:p>
          <a:p>
            <a:r>
              <a:rPr lang="en-US" sz="4400" dirty="0"/>
              <a:t>Follow-up Weekend</a:t>
            </a:r>
          </a:p>
        </p:txBody>
      </p:sp>
      <p:sp>
        <p:nvSpPr>
          <p:cNvPr id="4" name="Slide Number Placeholder 3">
            <a:extLst>
              <a:ext uri="{FF2B5EF4-FFF2-40B4-BE49-F238E27FC236}">
                <a16:creationId xmlns:a16="http://schemas.microsoft.com/office/drawing/2014/main" id="{FB92D069-D230-4BCD-8479-09EC9F1EE0E1}"/>
              </a:ext>
            </a:extLst>
          </p:cNvPr>
          <p:cNvSpPr>
            <a:spLocks noGrp="1"/>
          </p:cNvSpPr>
          <p:nvPr>
            <p:ph type="sldNum" sz="quarter" idx="12"/>
          </p:nvPr>
        </p:nvSpPr>
        <p:spPr/>
        <p:txBody>
          <a:bodyPr/>
          <a:lstStyle/>
          <a:p>
            <a:fld id="{F63BB825-7B3F-472B-BFC5-B9F56C1B9DF9}" type="slidenum">
              <a:rPr lang="en-US" smtClean="0"/>
              <a:t>12</a:t>
            </a:fld>
            <a:endParaRPr lang="en-US" dirty="0"/>
          </a:p>
        </p:txBody>
      </p:sp>
    </p:spTree>
    <p:extLst>
      <p:ext uri="{BB962C8B-B14F-4D97-AF65-F5344CB8AC3E}">
        <p14:creationId xmlns:p14="http://schemas.microsoft.com/office/powerpoint/2010/main" val="1226452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C85D42-3B1F-83DB-2AAB-C0BC2FD58255}"/>
              </a:ext>
            </a:extLst>
          </p:cNvPr>
          <p:cNvSpPr>
            <a:spLocks noGrp="1"/>
          </p:cNvSpPr>
          <p:nvPr>
            <p:ph type="sldNum" sz="quarter" idx="12"/>
          </p:nvPr>
        </p:nvSpPr>
        <p:spPr/>
        <p:txBody>
          <a:bodyPr/>
          <a:lstStyle/>
          <a:p>
            <a:fld id="{F63BB825-7B3F-472B-BFC5-B9F56C1B9DF9}" type="slidenum">
              <a:rPr lang="en-US" smtClean="0"/>
              <a:t>13</a:t>
            </a:fld>
            <a:endParaRPr lang="en-US"/>
          </a:p>
        </p:txBody>
      </p:sp>
      <p:pic>
        <p:nvPicPr>
          <p:cNvPr id="4" name="Picture 3" descr="A screenshot of a computer screen&#10;&#10;AI-generated content may be incorrect.">
            <a:extLst>
              <a:ext uri="{FF2B5EF4-FFF2-40B4-BE49-F238E27FC236}">
                <a16:creationId xmlns:a16="http://schemas.microsoft.com/office/drawing/2014/main" id="{7FD56099-2B11-627E-0F59-473E6F8A36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677" y="-1"/>
            <a:ext cx="12987886" cy="6040877"/>
          </a:xfrm>
          <a:prstGeom prst="rect">
            <a:avLst/>
          </a:prstGeom>
        </p:spPr>
      </p:pic>
    </p:spTree>
    <p:extLst>
      <p:ext uri="{BB962C8B-B14F-4D97-AF65-F5344CB8AC3E}">
        <p14:creationId xmlns:p14="http://schemas.microsoft.com/office/powerpoint/2010/main" val="249552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0902EA-200B-FF1C-9745-BE50099638CD}"/>
              </a:ext>
            </a:extLst>
          </p:cNvPr>
          <p:cNvSpPr>
            <a:spLocks noGrp="1"/>
          </p:cNvSpPr>
          <p:nvPr>
            <p:ph type="sldNum" sz="quarter" idx="12"/>
          </p:nvPr>
        </p:nvSpPr>
        <p:spPr/>
        <p:txBody>
          <a:bodyPr/>
          <a:lstStyle/>
          <a:p>
            <a:fld id="{F63BB825-7B3F-472B-BFC5-B9F56C1B9DF9}" type="slidenum">
              <a:rPr lang="en-US" smtClean="0"/>
              <a:t>14</a:t>
            </a:fld>
            <a:endParaRPr lang="en-US"/>
          </a:p>
        </p:txBody>
      </p:sp>
      <p:pic>
        <p:nvPicPr>
          <p:cNvPr id="4" name="Picture 3" descr="A screenshot of a computer&#10;&#10;AI-generated content may be incorrect.">
            <a:extLst>
              <a:ext uri="{FF2B5EF4-FFF2-40B4-BE49-F238E27FC236}">
                <a16:creationId xmlns:a16="http://schemas.microsoft.com/office/drawing/2014/main" id="{E0E7C905-D838-72BC-404A-1FB7CB36E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2220" y="136525"/>
            <a:ext cx="16362266" cy="5498886"/>
          </a:xfrm>
          <a:prstGeom prst="rect">
            <a:avLst/>
          </a:prstGeom>
        </p:spPr>
      </p:pic>
    </p:spTree>
    <p:extLst>
      <p:ext uri="{BB962C8B-B14F-4D97-AF65-F5344CB8AC3E}">
        <p14:creationId xmlns:p14="http://schemas.microsoft.com/office/powerpoint/2010/main" val="2901348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E42F2C9-CA19-6A92-CC5D-9BFAF481C269}"/>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pPr>
            <a:fld id="{F63BB825-7B3F-472B-BFC5-B9F56C1B9DF9}" type="slidenum">
              <a:rPr lang="en-US" sz="1100">
                <a:solidFill>
                  <a:srgbClr val="FFFFFF"/>
                </a:solidFill>
              </a:rPr>
              <a:pPr>
                <a:spcAft>
                  <a:spcPts val="600"/>
                </a:spcAft>
              </a:pPr>
              <a:t>15</a:t>
            </a:fld>
            <a:endParaRPr lang="en-US" sz="1100">
              <a:solidFill>
                <a:srgbClr val="FFFFFF"/>
              </a:solidFill>
            </a:endParaRPr>
          </a:p>
        </p:txBody>
      </p:sp>
      <p:sp>
        <p:nvSpPr>
          <p:cNvPr id="2" name="Title 1">
            <a:extLst>
              <a:ext uri="{FF2B5EF4-FFF2-40B4-BE49-F238E27FC236}">
                <a16:creationId xmlns:a16="http://schemas.microsoft.com/office/drawing/2014/main" id="{A428A13D-EFC1-4DCB-3F43-E6412D34A5B0}"/>
              </a:ext>
            </a:extLst>
          </p:cNvPr>
          <p:cNvSpPr>
            <a:spLocks noGrp="1"/>
          </p:cNvSpPr>
          <p:nvPr>
            <p:ph type="title"/>
          </p:nvPr>
        </p:nvSpPr>
        <p:spPr>
          <a:xfrm>
            <a:off x="1077362" y="923453"/>
            <a:ext cx="10818891" cy="5532211"/>
          </a:xfrm>
        </p:spPr>
        <p:txBody>
          <a:bodyPr vert="horz" lIns="91440" tIns="45720" rIns="91440" bIns="45720" rtlCol="0" anchor="b">
            <a:normAutofit fontScale="90000"/>
          </a:bodyPr>
          <a:lstStyle/>
          <a:p>
            <a:r>
              <a:rPr lang="en-US" sz="4800" b="1" kern="1200" dirty="0">
                <a:solidFill>
                  <a:srgbClr val="FFFFFF"/>
                </a:solidFill>
                <a:latin typeface="Cambria" panose="02040503050406030204" pitchFamily="18" charset="0"/>
                <a:ea typeface="Cambria" panose="02040503050406030204" pitchFamily="18" charset="0"/>
              </a:rPr>
              <a:t>Questions?</a:t>
            </a:r>
            <a:br>
              <a:rPr lang="en-US" sz="4800" b="1" kern="1200" dirty="0">
                <a:solidFill>
                  <a:srgbClr val="FFFFFF"/>
                </a:solidFill>
                <a:latin typeface="Cambria" panose="02040503050406030204" pitchFamily="18" charset="0"/>
                <a:ea typeface="Cambria" panose="02040503050406030204" pitchFamily="18" charset="0"/>
              </a:rPr>
            </a:br>
            <a:br>
              <a:rPr lang="en-US" sz="4800" b="1" kern="1200" dirty="0">
                <a:solidFill>
                  <a:srgbClr val="FFFFFF"/>
                </a:solidFill>
                <a:latin typeface="Cambria" panose="02040503050406030204" pitchFamily="18" charset="0"/>
                <a:ea typeface="Cambria" panose="02040503050406030204" pitchFamily="18" charset="0"/>
              </a:rPr>
            </a:br>
            <a:r>
              <a:rPr lang="en-US" sz="4800" b="1" kern="1200" dirty="0">
                <a:solidFill>
                  <a:srgbClr val="FFFFFF"/>
                </a:solidFill>
                <a:latin typeface="Cambria" panose="02040503050406030204" pitchFamily="18" charset="0"/>
                <a:ea typeface="Cambria" panose="02040503050406030204" pitchFamily="18" charset="0"/>
              </a:rPr>
              <a:t>Thank you!</a:t>
            </a:r>
            <a:br>
              <a:rPr lang="en-US" sz="4800" b="1" kern="1200" dirty="0">
                <a:solidFill>
                  <a:srgbClr val="FFFFFF"/>
                </a:solidFill>
                <a:latin typeface="Cambria" panose="02040503050406030204" pitchFamily="18" charset="0"/>
                <a:ea typeface="Cambria" panose="02040503050406030204" pitchFamily="18" charset="0"/>
              </a:rPr>
            </a:br>
            <a:br>
              <a:rPr lang="en-US" sz="4800" b="1" kern="1200" dirty="0">
                <a:solidFill>
                  <a:srgbClr val="FFFFFF"/>
                </a:solidFill>
                <a:latin typeface="Cambria" panose="02040503050406030204" pitchFamily="18" charset="0"/>
                <a:ea typeface="Cambria" panose="02040503050406030204" pitchFamily="18" charset="0"/>
              </a:rPr>
            </a:br>
            <a:r>
              <a:rPr lang="en-US" sz="4800" b="1" dirty="0">
                <a:solidFill>
                  <a:schemeClr val="bg1"/>
                </a:solidFill>
                <a:latin typeface="Cambria" panose="02040503050406030204" pitchFamily="18" charset="0"/>
                <a:ea typeface="Cambria" panose="02040503050406030204" pitchFamily="18" charset="0"/>
              </a:rPr>
              <a:t>arlingtondiocese.org/</a:t>
            </a:r>
            <a:r>
              <a:rPr lang="en-US" sz="4800" b="1" dirty="0" err="1">
                <a:solidFill>
                  <a:schemeClr val="bg1"/>
                </a:solidFill>
                <a:latin typeface="Cambria" panose="02040503050406030204" pitchFamily="18" charset="0"/>
                <a:ea typeface="Cambria" panose="02040503050406030204" pitchFamily="18" charset="0"/>
              </a:rPr>
              <a:t>b</a:t>
            </a:r>
            <a:r>
              <a:rPr lang="en-US" sz="4800" b="1" kern="1200" dirty="0" err="1">
                <a:solidFill>
                  <a:schemeClr val="bg1"/>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la</a:t>
            </a:r>
            <a:br>
              <a:rPr lang="en-US" sz="4800" b="1" kern="1200" dirty="0">
                <a:solidFill>
                  <a:schemeClr val="bg1"/>
                </a:solidFill>
                <a:latin typeface="Cambria" panose="02040503050406030204" pitchFamily="18" charset="0"/>
                <a:ea typeface="Cambria" panose="02040503050406030204" pitchFamily="18" charset="0"/>
              </a:rPr>
            </a:br>
            <a:br>
              <a:rPr lang="en-US" sz="4800" b="1" kern="1200" dirty="0">
                <a:solidFill>
                  <a:schemeClr val="bg1"/>
                </a:solidFill>
                <a:latin typeface="Cambria" panose="02040503050406030204" pitchFamily="18" charset="0"/>
                <a:ea typeface="Cambria" panose="02040503050406030204" pitchFamily="18" charset="0"/>
              </a:rPr>
            </a:br>
            <a:r>
              <a:rPr lang="en-US" sz="4800" b="1" kern="1200" dirty="0">
                <a:solidFill>
                  <a:schemeClr val="bg1"/>
                </a:solidFill>
                <a:latin typeface="Cambria" panose="02040503050406030204" pitchFamily="18" charset="0"/>
                <a:ea typeface="Cambria" panose="02040503050406030204" pitchFamily="18" charset="0"/>
                <a:hlinkClick r:id="rId3">
                  <a:extLst>
                    <a:ext uri="{A12FA001-AC4F-418D-AE19-62706E023703}">
                      <ahyp:hlinkClr xmlns:ahyp="http://schemas.microsoft.com/office/drawing/2018/hyperlinkcolor" val="tx"/>
                    </a:ext>
                  </a:extLst>
                </a:hlinkClick>
              </a:rPr>
              <a:t>development@arlingtondiocese.org</a:t>
            </a:r>
            <a:br>
              <a:rPr lang="en-US" sz="4800" b="1" kern="1200" dirty="0">
                <a:solidFill>
                  <a:srgbClr val="FFFFFF"/>
                </a:solidFill>
                <a:latin typeface="Cambria" panose="02040503050406030204" pitchFamily="18" charset="0"/>
                <a:ea typeface="Cambria" panose="02040503050406030204" pitchFamily="18" charset="0"/>
              </a:rPr>
            </a:br>
            <a:br>
              <a:rPr lang="en-US" sz="4800" b="1" kern="1200" dirty="0">
                <a:solidFill>
                  <a:srgbClr val="FFFFFF"/>
                </a:solidFill>
                <a:latin typeface="Cambria" panose="02040503050406030204" pitchFamily="18" charset="0"/>
                <a:ea typeface="Cambria" panose="02040503050406030204" pitchFamily="18" charset="0"/>
              </a:rPr>
            </a:br>
            <a:r>
              <a:rPr lang="en-US" sz="4800" b="1" kern="1200" dirty="0">
                <a:solidFill>
                  <a:srgbClr val="FFFFFF"/>
                </a:solidFill>
                <a:latin typeface="Cambria" panose="02040503050406030204" pitchFamily="18" charset="0"/>
                <a:ea typeface="Cambria" panose="02040503050406030204" pitchFamily="18" charset="0"/>
              </a:rPr>
              <a:t>703-778-8600</a:t>
            </a:r>
          </a:p>
        </p:txBody>
      </p:sp>
    </p:spTree>
    <p:extLst>
      <p:ext uri="{BB962C8B-B14F-4D97-AF65-F5344CB8AC3E}">
        <p14:creationId xmlns:p14="http://schemas.microsoft.com/office/powerpoint/2010/main" val="134682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9AAB-1C27-17C8-2508-4424FD8FE2CC}"/>
              </a:ext>
            </a:extLst>
          </p:cNvPr>
          <p:cNvSpPr>
            <a:spLocks noGrp="1"/>
          </p:cNvSpPr>
          <p:nvPr>
            <p:ph type="title"/>
          </p:nvPr>
        </p:nvSpPr>
        <p:spPr/>
        <p:txBody>
          <a:bodyPr/>
          <a:lstStyle/>
          <a:p>
            <a:r>
              <a:rPr lang="en-US" dirty="0"/>
              <a:t>In Christ, We Are One</a:t>
            </a:r>
          </a:p>
        </p:txBody>
      </p:sp>
      <p:sp>
        <p:nvSpPr>
          <p:cNvPr id="3" name="Content Placeholder 2">
            <a:extLst>
              <a:ext uri="{FF2B5EF4-FFF2-40B4-BE49-F238E27FC236}">
                <a16:creationId xmlns:a16="http://schemas.microsoft.com/office/drawing/2014/main" id="{4B8E013A-94EA-7AD0-4BCD-653299863944}"/>
              </a:ext>
            </a:extLst>
          </p:cNvPr>
          <p:cNvSpPr>
            <a:spLocks noGrp="1"/>
          </p:cNvSpPr>
          <p:nvPr>
            <p:ph idx="1"/>
          </p:nvPr>
        </p:nvSpPr>
        <p:spPr/>
        <p:txBody>
          <a:bodyPr>
            <a:normAutofit lnSpcReduction="10000"/>
          </a:bodyPr>
          <a:lstStyle/>
          <a:p>
            <a:pPr marL="0" indent="0" algn="ctr">
              <a:buNone/>
            </a:pPr>
            <a:r>
              <a:rPr lang="en-US" dirty="0"/>
              <a:t>Heavenly Father, you have revealed to us the wondrous mystery of the life of the Most Holy Trinity, dwelling in eternal communion with your Son and the Holy Spirit.</a:t>
            </a:r>
          </a:p>
          <a:p>
            <a:pPr marL="0" indent="0" algn="ctr">
              <a:buNone/>
            </a:pPr>
            <a:endParaRPr lang="en-US" dirty="0"/>
          </a:p>
          <a:p>
            <a:pPr marL="0" indent="0" algn="ctr">
              <a:buNone/>
            </a:pPr>
            <a:r>
              <a:rPr lang="en-US" dirty="0"/>
              <a:t>May our generosity to the Bishop’s Lenten Appeal, foster in us an abundance of your gifts so as to be united with you and with all of our brothers and sisters in the human family.</a:t>
            </a:r>
          </a:p>
          <a:p>
            <a:pPr marL="0" indent="0" algn="ctr">
              <a:buNone/>
            </a:pPr>
            <a:endParaRPr lang="en-US" dirty="0"/>
          </a:p>
          <a:p>
            <a:pPr marL="0" indent="0" algn="ctr">
              <a:buNone/>
            </a:pPr>
            <a:r>
              <a:rPr lang="en-US" dirty="0"/>
              <a:t>Through our Lord Jesus Christ, your Son, who lives and reigns with you in the unity of the Holy Spirit, God, for ever and ever. Amen.</a:t>
            </a:r>
          </a:p>
          <a:p>
            <a:pPr algn="ctr"/>
            <a:endParaRPr lang="en-US" dirty="0"/>
          </a:p>
        </p:txBody>
      </p:sp>
      <p:sp>
        <p:nvSpPr>
          <p:cNvPr id="4" name="Slide Number Placeholder 3">
            <a:extLst>
              <a:ext uri="{FF2B5EF4-FFF2-40B4-BE49-F238E27FC236}">
                <a16:creationId xmlns:a16="http://schemas.microsoft.com/office/drawing/2014/main" id="{394A64B4-A799-09C6-9686-3F6027583931}"/>
              </a:ext>
            </a:extLst>
          </p:cNvPr>
          <p:cNvSpPr>
            <a:spLocks noGrp="1"/>
          </p:cNvSpPr>
          <p:nvPr>
            <p:ph type="sldNum" sz="quarter" idx="12"/>
          </p:nvPr>
        </p:nvSpPr>
        <p:spPr/>
        <p:txBody>
          <a:bodyPr/>
          <a:lstStyle/>
          <a:p>
            <a:fld id="{F63BB825-7B3F-472B-BFC5-B9F56C1B9DF9}" type="slidenum">
              <a:rPr lang="en-US" smtClean="0"/>
              <a:t>2</a:t>
            </a:fld>
            <a:endParaRPr lang="en-US"/>
          </a:p>
        </p:txBody>
      </p:sp>
    </p:spTree>
    <p:extLst>
      <p:ext uri="{BB962C8B-B14F-4D97-AF65-F5344CB8AC3E}">
        <p14:creationId xmlns:p14="http://schemas.microsoft.com/office/powerpoint/2010/main" val="386139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F20771-3EE4-4C83-9F60-EF7EFBED41E1}"/>
              </a:ext>
            </a:extLst>
          </p:cNvPr>
          <p:cNvSpPr>
            <a:spLocks noGrp="1"/>
          </p:cNvSpPr>
          <p:nvPr>
            <p:ph type="title"/>
          </p:nvPr>
        </p:nvSpPr>
        <p:spPr>
          <a:xfrm>
            <a:off x="621792" y="1161288"/>
            <a:ext cx="3602736" cy="4526280"/>
          </a:xfrm>
        </p:spPr>
        <p:txBody>
          <a:bodyPr>
            <a:normAutofit/>
          </a:bodyPr>
          <a:lstStyle/>
          <a:p>
            <a:r>
              <a:rPr lang="en-US" sz="4000" b="1" dirty="0">
                <a:solidFill>
                  <a:schemeClr val="accent1">
                    <a:lumMod val="50000"/>
                  </a:schemeClr>
                </a:solidFill>
                <a:latin typeface="Cambria" panose="02040503050406030204" pitchFamily="18" charset="0"/>
                <a:ea typeface="Cambria" panose="02040503050406030204" pitchFamily="18" charset="0"/>
              </a:rPr>
              <a:t>THE </a:t>
            </a:r>
            <a:r>
              <a:rPr lang="en-US" sz="4000" b="1" dirty="0">
                <a:solidFill>
                  <a:srgbClr val="C00000"/>
                </a:solidFill>
                <a:latin typeface="Cambria" panose="02040503050406030204" pitchFamily="18" charset="0"/>
                <a:ea typeface="Cambria" panose="02040503050406030204" pitchFamily="18" charset="0"/>
              </a:rPr>
              <a:t>2025 BLA </a:t>
            </a:r>
            <a:r>
              <a:rPr lang="en-US" sz="4000" b="1" dirty="0">
                <a:solidFill>
                  <a:schemeClr val="accent1">
                    <a:lumMod val="50000"/>
                  </a:schemeClr>
                </a:solidFill>
                <a:latin typeface="Cambria" panose="02040503050406030204" pitchFamily="18" charset="0"/>
                <a:ea typeface="Cambria" panose="02040503050406030204" pitchFamily="18" charset="0"/>
              </a:rPr>
              <a:t>WAS THE MOST SUCCESSFUL EVER!</a:t>
            </a:r>
          </a:p>
        </p:txBody>
      </p:sp>
      <p:sp>
        <p:nvSpPr>
          <p:cNvPr id="16" name="Rectangle 15">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B3CBF7D0-33C6-4CC7-8722-C32856E8A283}"/>
              </a:ext>
            </a:extLst>
          </p:cNvPr>
          <p:cNvSpPr>
            <a:spLocks noGrp="1"/>
          </p:cNvSpPr>
          <p:nvPr>
            <p:ph type="sldNum" sz="quarter" idx="12"/>
          </p:nvPr>
        </p:nvSpPr>
        <p:spPr>
          <a:xfrm>
            <a:off x="8801100" y="6356350"/>
            <a:ext cx="2743200" cy="365125"/>
          </a:xfrm>
        </p:spPr>
        <p:txBody>
          <a:bodyPr>
            <a:normAutofit/>
          </a:bodyPr>
          <a:lstStyle/>
          <a:p>
            <a:pPr>
              <a:spcAft>
                <a:spcPts val="600"/>
              </a:spcAft>
            </a:pPr>
            <a:fld id="{F63BB825-7B3F-472B-BFC5-B9F56C1B9DF9}" type="slidenum">
              <a:rPr lang="en-US" smtClean="0">
                <a:solidFill>
                  <a:schemeClr val="tx1">
                    <a:lumMod val="50000"/>
                    <a:lumOff val="50000"/>
                  </a:schemeClr>
                </a:solidFill>
              </a:rPr>
              <a:pPr>
                <a:spcAft>
                  <a:spcPts val="600"/>
                </a:spcAft>
              </a:pPr>
              <a:t>3</a:t>
            </a:fld>
            <a:endParaRPr lang="en-US">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7B8816A7-7542-4569-16BF-31208415E668}"/>
              </a:ext>
            </a:extLst>
          </p:cNvPr>
          <p:cNvGraphicFramePr>
            <a:graphicFrameLocks noGrp="1"/>
          </p:cNvGraphicFramePr>
          <p:nvPr>
            <p:ph idx="1"/>
            <p:extLst>
              <p:ext uri="{D42A27DB-BD31-4B8C-83A1-F6EECF244321}">
                <p14:modId xmlns:p14="http://schemas.microsoft.com/office/powerpoint/2010/main" val="40745639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77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D29005-6774-46B6-B749-D65E32FADC5C}"/>
              </a:ext>
            </a:extLst>
          </p:cNvPr>
          <p:cNvSpPr>
            <a:spLocks noGrp="1"/>
          </p:cNvSpPr>
          <p:nvPr>
            <p:ph type="title"/>
          </p:nvPr>
        </p:nvSpPr>
        <p:spPr>
          <a:xfrm>
            <a:off x="840833" y="221700"/>
            <a:ext cx="10321797" cy="804584"/>
          </a:xfrm>
        </p:spPr>
        <p:txBody>
          <a:bodyPr>
            <a:noAutofit/>
          </a:bodyPr>
          <a:lstStyle/>
          <a:p>
            <a:pPr algn="ctr">
              <a:lnSpc>
                <a:spcPct val="110000"/>
              </a:lnSpc>
            </a:pPr>
            <a:r>
              <a:rPr lang="en-US" sz="3000" b="1" dirty="0">
                <a:solidFill>
                  <a:srgbClr val="C00000"/>
                </a:solidFill>
                <a:latin typeface="Cambria" panose="02040503050406030204" pitchFamily="18" charset="0"/>
                <a:ea typeface="Cambria" panose="02040503050406030204" pitchFamily="18" charset="0"/>
                <a:cs typeface="Calibri Light" panose="020F0302020204030204" pitchFamily="34" charset="0"/>
              </a:rPr>
              <a:t>2025 Bishop’s</a:t>
            </a:r>
            <a:r>
              <a:rPr lang="en-US" sz="3000" b="1" dirty="0">
                <a:solidFill>
                  <a:srgbClr val="C00000"/>
                </a:solidFill>
                <a:latin typeface="Cambria" panose="02040503050406030204" pitchFamily="18" charset="0"/>
                <a:ea typeface="Cambria" panose="02040503050406030204" pitchFamily="18" charset="0"/>
              </a:rPr>
              <a:t> Lenten Appeal</a:t>
            </a:r>
            <a:br>
              <a:rPr lang="en-US" sz="3000" b="1" dirty="0">
                <a:solidFill>
                  <a:srgbClr val="C00000"/>
                </a:solidFill>
                <a:latin typeface="Cambria" panose="02040503050406030204" pitchFamily="18" charset="0"/>
                <a:ea typeface="Cambria" panose="02040503050406030204" pitchFamily="18" charset="0"/>
              </a:rPr>
            </a:br>
            <a:r>
              <a:rPr lang="en-US" sz="3000" b="1" dirty="0">
                <a:solidFill>
                  <a:srgbClr val="C00000"/>
                </a:solidFill>
                <a:latin typeface="Cambria" panose="02040503050406030204" pitchFamily="18" charset="0"/>
                <a:ea typeface="Cambria" panose="02040503050406030204" pitchFamily="18" charset="0"/>
              </a:rPr>
              <a:t> Recap </a:t>
            </a:r>
            <a:r>
              <a:rPr lang="en-US" sz="2000" b="1" dirty="0">
                <a:solidFill>
                  <a:srgbClr val="C00000"/>
                </a:solidFill>
                <a:latin typeface="Cambria" panose="02040503050406030204" pitchFamily="18" charset="0"/>
                <a:ea typeface="Cambria" panose="02040503050406030204" pitchFamily="18" charset="0"/>
              </a:rPr>
              <a:t>(as of 1/27/26)</a:t>
            </a:r>
            <a:endParaRPr lang="en-US" sz="3000" b="1" dirty="0">
              <a:solidFill>
                <a:srgbClr val="C00000"/>
              </a:solidFill>
              <a:latin typeface="Cambria" panose="02040503050406030204" pitchFamily="18" charset="0"/>
              <a:ea typeface="Cambria" panose="02040503050406030204" pitchFamily="18" charset="0"/>
            </a:endParaRPr>
          </a:p>
        </p:txBody>
      </p:sp>
      <p:sp>
        <p:nvSpPr>
          <p:cNvPr id="2" name="Slide Number Placeholder 1">
            <a:extLst>
              <a:ext uri="{FF2B5EF4-FFF2-40B4-BE49-F238E27FC236}">
                <a16:creationId xmlns:a16="http://schemas.microsoft.com/office/drawing/2014/main" id="{F0266EFB-2951-4021-8431-94B4B0781243}"/>
              </a:ext>
            </a:extLst>
          </p:cNvPr>
          <p:cNvSpPr>
            <a:spLocks noGrp="1"/>
          </p:cNvSpPr>
          <p:nvPr>
            <p:ph type="sldNum" sz="quarter" idx="12"/>
          </p:nvPr>
        </p:nvSpPr>
        <p:spPr/>
        <p:txBody>
          <a:bodyPr/>
          <a:lstStyle/>
          <a:p>
            <a:r>
              <a:rPr lang="en-US" dirty="0"/>
              <a:t>4</a:t>
            </a:r>
          </a:p>
        </p:txBody>
      </p:sp>
      <p:sp>
        <p:nvSpPr>
          <p:cNvPr id="3" name="TextBox 2">
            <a:extLst>
              <a:ext uri="{FF2B5EF4-FFF2-40B4-BE49-F238E27FC236}">
                <a16:creationId xmlns:a16="http://schemas.microsoft.com/office/drawing/2014/main" id="{6B052E49-2FE5-43E6-9026-75E1AFFD955C}"/>
              </a:ext>
            </a:extLst>
          </p:cNvPr>
          <p:cNvSpPr txBox="1"/>
          <p:nvPr/>
        </p:nvSpPr>
        <p:spPr>
          <a:xfrm>
            <a:off x="359884" y="1230437"/>
            <a:ext cx="11940578" cy="369332"/>
          </a:xfrm>
          <a:prstGeom prst="rect">
            <a:avLst/>
          </a:prstGeom>
          <a:noFill/>
        </p:spPr>
        <p:txBody>
          <a:bodyPr wrap="square" rtlCol="0">
            <a:spAutoFit/>
          </a:bodyPr>
          <a:lstStyle/>
          <a:p>
            <a:r>
              <a:rPr lang="en-US" b="1" u="sng" dirty="0">
                <a:solidFill>
                  <a:schemeClr val="accent1">
                    <a:lumMod val="50000"/>
                  </a:schemeClr>
                </a:solidFill>
              </a:rPr>
              <a:t>Year      #of Gifts	              Mail               	     In Pew	           	  	Online	                               Total	</a:t>
            </a:r>
            <a:r>
              <a:rPr lang="en-US" b="1" u="sng" dirty="0"/>
              <a:t>                      </a:t>
            </a:r>
          </a:p>
        </p:txBody>
      </p:sp>
      <p:sp>
        <p:nvSpPr>
          <p:cNvPr id="7" name="TextBox 6">
            <a:extLst>
              <a:ext uri="{FF2B5EF4-FFF2-40B4-BE49-F238E27FC236}">
                <a16:creationId xmlns:a16="http://schemas.microsoft.com/office/drawing/2014/main" id="{39B83C1C-471A-4AA3-8315-329CF0E9BDC3}"/>
              </a:ext>
            </a:extLst>
          </p:cNvPr>
          <p:cNvSpPr txBox="1"/>
          <p:nvPr/>
        </p:nvSpPr>
        <p:spPr>
          <a:xfrm>
            <a:off x="500086" y="2935396"/>
            <a:ext cx="11455007" cy="4247317"/>
          </a:xfrm>
          <a:prstGeom prst="rect">
            <a:avLst/>
          </a:prstGeom>
          <a:noFill/>
        </p:spPr>
        <p:txBody>
          <a:bodyPr wrap="square" rtlCol="0">
            <a:spAutoFit/>
          </a:bodyPr>
          <a:lstStyle/>
          <a:p>
            <a:r>
              <a:rPr lang="en-US" b="1" u="sng" dirty="0">
                <a:solidFill>
                  <a:schemeClr val="accent1">
                    <a:lumMod val="50000"/>
                  </a:schemeClr>
                </a:solidFill>
              </a:rPr>
              <a:t>Mail</a:t>
            </a:r>
          </a:p>
          <a:p>
            <a:pPr marL="742950" lvl="1" indent="-285750">
              <a:buFont typeface="Arial" panose="020B0604020202020204" pitchFamily="34" charset="0"/>
              <a:buChar char="•"/>
            </a:pPr>
            <a:r>
              <a:rPr lang="en-US" dirty="0">
                <a:solidFill>
                  <a:schemeClr val="accent1">
                    <a:lumMod val="50000"/>
                  </a:schemeClr>
                </a:solidFill>
              </a:rPr>
              <a:t>14,205 gifts from the mail – increased by </a:t>
            </a:r>
            <a:r>
              <a:rPr lang="en-US" b="1" dirty="0">
                <a:solidFill>
                  <a:schemeClr val="accent1">
                    <a:lumMod val="50000"/>
                  </a:schemeClr>
                </a:solidFill>
              </a:rPr>
              <a:t>$395,879.</a:t>
            </a:r>
            <a:r>
              <a:rPr lang="en-US" dirty="0">
                <a:solidFill>
                  <a:schemeClr val="accent1">
                    <a:lumMod val="50000"/>
                  </a:schemeClr>
                </a:solidFill>
              </a:rPr>
              <a:t> Average gift $771.</a:t>
            </a:r>
            <a:endParaRPr lang="en-US" sz="1000" b="1" dirty="0">
              <a:solidFill>
                <a:schemeClr val="accent1">
                  <a:lumMod val="50000"/>
                </a:schemeClr>
              </a:solidFill>
            </a:endParaRPr>
          </a:p>
          <a:p>
            <a:r>
              <a:rPr lang="en-US" b="1" u="sng" dirty="0">
                <a:solidFill>
                  <a:schemeClr val="accent1">
                    <a:lumMod val="50000"/>
                  </a:schemeClr>
                </a:solidFill>
              </a:rPr>
              <a:t>In Pew</a:t>
            </a:r>
          </a:p>
          <a:p>
            <a:pPr marL="742950" lvl="1" indent="-285750">
              <a:buFont typeface="Arial" panose="020B0604020202020204" pitchFamily="34" charset="0"/>
              <a:buChar char="•"/>
            </a:pPr>
            <a:r>
              <a:rPr lang="en-US" dirty="0">
                <a:solidFill>
                  <a:schemeClr val="accent1">
                    <a:lumMod val="50000"/>
                  </a:schemeClr>
                </a:solidFill>
              </a:rPr>
              <a:t>11,500 gifts from in-pew (plus online). Average gift $405.</a:t>
            </a:r>
          </a:p>
          <a:p>
            <a:pPr marL="742950" lvl="1" indent="-285750">
              <a:buFont typeface="Arial" panose="020B0604020202020204" pitchFamily="34" charset="0"/>
              <a:buChar char="•"/>
            </a:pPr>
            <a:r>
              <a:rPr lang="en-US" dirty="0">
                <a:solidFill>
                  <a:schemeClr val="accent1">
                    <a:lumMod val="50000"/>
                  </a:schemeClr>
                </a:solidFill>
              </a:rPr>
              <a:t>Adding Online Giving / QR Code option during Mass has led to more online gifts</a:t>
            </a:r>
          </a:p>
          <a:p>
            <a:pPr marL="742950" lvl="1" indent="-285750">
              <a:buFont typeface="Arial" panose="020B0604020202020204" pitchFamily="34" charset="0"/>
              <a:buChar char="•"/>
            </a:pPr>
            <a:r>
              <a:rPr lang="en-US" dirty="0">
                <a:solidFill>
                  <a:schemeClr val="accent1">
                    <a:lumMod val="50000"/>
                  </a:schemeClr>
                </a:solidFill>
              </a:rPr>
              <a:t>Using the envelope continues to be effective. </a:t>
            </a:r>
          </a:p>
          <a:p>
            <a:pPr marL="742950" lvl="1" indent="-285750">
              <a:buFont typeface="Arial" panose="020B0604020202020204" pitchFamily="34" charset="0"/>
              <a:buChar char="•"/>
            </a:pPr>
            <a:r>
              <a:rPr lang="en-US" dirty="0">
                <a:solidFill>
                  <a:schemeClr val="accent1">
                    <a:lumMod val="50000"/>
                  </a:schemeClr>
                </a:solidFill>
              </a:rPr>
              <a:t>Pastor’s personal involvement makes the difference.</a:t>
            </a:r>
          </a:p>
          <a:p>
            <a:pPr marL="742950" lvl="1" indent="-285750">
              <a:buFont typeface="Arial" panose="020B0604020202020204" pitchFamily="34" charset="0"/>
              <a:buChar char="•"/>
            </a:pPr>
            <a:r>
              <a:rPr lang="en-US" dirty="0">
                <a:solidFill>
                  <a:schemeClr val="accent1">
                    <a:lumMod val="50000"/>
                  </a:schemeClr>
                </a:solidFill>
              </a:rPr>
              <a:t>It’s important to seek gifts from those who are not registered, </a:t>
            </a:r>
            <a:r>
              <a:rPr lang="en-US" u="sng" dirty="0">
                <a:solidFill>
                  <a:schemeClr val="accent1">
                    <a:lumMod val="50000"/>
                  </a:schemeClr>
                </a:solidFill>
              </a:rPr>
              <a:t>thus have not received BLA mailings</a:t>
            </a:r>
            <a:r>
              <a:rPr lang="en-US" dirty="0">
                <a:solidFill>
                  <a:schemeClr val="accent1">
                    <a:lumMod val="50000"/>
                  </a:schemeClr>
                </a:solidFill>
              </a:rPr>
              <a:t>.</a:t>
            </a:r>
            <a:endParaRPr lang="en-US" sz="1000" dirty="0">
              <a:solidFill>
                <a:schemeClr val="accent1">
                  <a:lumMod val="50000"/>
                </a:schemeClr>
              </a:solidFill>
            </a:endParaRPr>
          </a:p>
          <a:p>
            <a:pPr marL="0" lvl="1"/>
            <a:r>
              <a:rPr lang="en-US" b="1" u="sng" dirty="0">
                <a:solidFill>
                  <a:schemeClr val="accent1">
                    <a:lumMod val="50000"/>
                  </a:schemeClr>
                </a:solidFill>
              </a:rPr>
              <a:t>Online </a:t>
            </a:r>
          </a:p>
          <a:p>
            <a:pPr marL="731520" lvl="1" indent="-285750">
              <a:buFont typeface="Arial" panose="020B0604020202020204" pitchFamily="34" charset="0"/>
              <a:buChar char="•"/>
            </a:pPr>
            <a:r>
              <a:rPr lang="en-US" dirty="0">
                <a:solidFill>
                  <a:schemeClr val="accent1">
                    <a:lumMod val="50000"/>
                  </a:schemeClr>
                </a:solidFill>
              </a:rPr>
              <a:t>10,615 gifts from online – increased by </a:t>
            </a:r>
            <a:r>
              <a:rPr lang="en-US" b="1" dirty="0">
                <a:solidFill>
                  <a:schemeClr val="accent1">
                    <a:lumMod val="50000"/>
                  </a:schemeClr>
                </a:solidFill>
              </a:rPr>
              <a:t>$660,776</a:t>
            </a:r>
            <a:r>
              <a:rPr lang="en-US" dirty="0">
                <a:solidFill>
                  <a:schemeClr val="accent1">
                    <a:lumMod val="50000"/>
                  </a:schemeClr>
                </a:solidFill>
              </a:rPr>
              <a:t>. </a:t>
            </a:r>
          </a:p>
          <a:p>
            <a:pPr marL="731520" lvl="1" indent="-285750">
              <a:buFont typeface="Arial" panose="020B0604020202020204" pitchFamily="34" charset="0"/>
              <a:buChar char="•"/>
            </a:pPr>
            <a:r>
              <a:rPr lang="en-US" dirty="0">
                <a:solidFill>
                  <a:schemeClr val="accent1">
                    <a:lumMod val="50000"/>
                  </a:schemeClr>
                </a:solidFill>
              </a:rPr>
              <a:t>Online gifts have the highest average amount</a:t>
            </a:r>
          </a:p>
          <a:p>
            <a:pPr marL="731520" lvl="1" indent="-285750">
              <a:buFont typeface="Arial" panose="020B0604020202020204" pitchFamily="34" charset="0"/>
              <a:buChar char="•"/>
            </a:pPr>
            <a:r>
              <a:rPr lang="en-US" dirty="0">
                <a:solidFill>
                  <a:schemeClr val="accent1">
                    <a:lumMod val="50000"/>
                  </a:schemeClr>
                </a:solidFill>
              </a:rPr>
              <a:t>Online gifts increase fulfillment of pledges, when made online with monthly payments. </a:t>
            </a:r>
          </a:p>
          <a:p>
            <a:pPr marL="731520" lvl="1" indent="-285750">
              <a:buFont typeface="Arial" panose="020B0604020202020204" pitchFamily="34" charset="0"/>
              <a:buChar char="•"/>
            </a:pPr>
            <a:r>
              <a:rPr lang="en-US" dirty="0">
                <a:solidFill>
                  <a:schemeClr val="accent1">
                    <a:lumMod val="50000"/>
                  </a:schemeClr>
                </a:solidFill>
              </a:rPr>
              <a:t>Fulfillment rate in 2024 and 2025 is ~96%.</a:t>
            </a:r>
          </a:p>
          <a:p>
            <a:pPr marL="731520" lvl="1" indent="-285750">
              <a:buFont typeface="Courier New" panose="02070309020205020404" pitchFamily="49" charset="0"/>
              <a:buChar char="o"/>
            </a:pPr>
            <a:endParaRPr lang="en-US" dirty="0"/>
          </a:p>
          <a:p>
            <a:pPr marL="731520" lvl="1" indent="-285750">
              <a:buFont typeface="Courier New" panose="02070309020205020404" pitchFamily="49" charset="0"/>
              <a:buChar char="o"/>
            </a:pPr>
            <a:endParaRPr lang="en-US" dirty="0"/>
          </a:p>
        </p:txBody>
      </p:sp>
      <p:sp>
        <p:nvSpPr>
          <p:cNvPr id="8" name="TextBox 7">
            <a:extLst>
              <a:ext uri="{FF2B5EF4-FFF2-40B4-BE49-F238E27FC236}">
                <a16:creationId xmlns:a16="http://schemas.microsoft.com/office/drawing/2014/main" id="{C7B28D49-6BEF-4C0F-A735-AC4DF59BC16C}"/>
              </a:ext>
            </a:extLst>
          </p:cNvPr>
          <p:cNvSpPr txBox="1"/>
          <p:nvPr/>
        </p:nvSpPr>
        <p:spPr>
          <a:xfrm>
            <a:off x="170596" y="1599769"/>
            <a:ext cx="11662272" cy="1261884"/>
          </a:xfrm>
          <a:prstGeom prst="rect">
            <a:avLst/>
          </a:prstGeom>
          <a:noFill/>
        </p:spPr>
        <p:txBody>
          <a:bodyPr wrap="square" rtlCol="0">
            <a:spAutoFit/>
          </a:bodyPr>
          <a:lstStyle/>
          <a:p>
            <a:r>
              <a:rPr lang="en-US" dirty="0">
                <a:solidFill>
                  <a:srgbClr val="C00000"/>
                </a:solidFill>
              </a:rPr>
              <a:t>2023:	36,108 (+431)	$10,756,479  49%	        $4,449,299   20%	    $6,627,761  30%		</a:t>
            </a:r>
            <a:r>
              <a:rPr lang="en-US" b="1" dirty="0">
                <a:solidFill>
                  <a:srgbClr val="C00000"/>
                </a:solidFill>
              </a:rPr>
              <a:t>$21,833,539</a:t>
            </a:r>
          </a:p>
          <a:p>
            <a:endParaRPr lang="en-US" sz="1200" b="1" dirty="0">
              <a:solidFill>
                <a:srgbClr val="C00000"/>
              </a:solidFill>
            </a:endParaRPr>
          </a:p>
          <a:p>
            <a:r>
              <a:rPr lang="en-US" dirty="0">
                <a:solidFill>
                  <a:srgbClr val="C00000"/>
                </a:solidFill>
              </a:rPr>
              <a:t>2024:	36,320 (+212 )	$10,946,903  47%	        $4,656,430   18%	    $7,484,440  32%		</a:t>
            </a:r>
            <a:r>
              <a:rPr lang="en-US" b="1" dirty="0">
                <a:solidFill>
                  <a:srgbClr val="C00000"/>
                </a:solidFill>
              </a:rPr>
              <a:t>$23,087,773</a:t>
            </a:r>
          </a:p>
          <a:p>
            <a:endParaRPr lang="en-US" sz="1000" b="1" dirty="0">
              <a:solidFill>
                <a:srgbClr val="C00000"/>
              </a:solidFill>
            </a:endParaRPr>
          </a:p>
          <a:p>
            <a:r>
              <a:rPr lang="en-US" dirty="0">
                <a:solidFill>
                  <a:srgbClr val="C00000"/>
                </a:solidFill>
              </a:rPr>
              <a:t>2025:	36,283 (-37)	$11,342,782  47%	        $4,645,844  19%	    $8,145,216  34%		</a:t>
            </a:r>
            <a:r>
              <a:rPr lang="en-US" b="1" dirty="0">
                <a:solidFill>
                  <a:srgbClr val="C00000"/>
                </a:solidFill>
              </a:rPr>
              <a:t>$24,133,842</a:t>
            </a:r>
          </a:p>
        </p:txBody>
      </p:sp>
    </p:spTree>
    <p:extLst>
      <p:ext uri="{BB962C8B-B14F-4D97-AF65-F5344CB8AC3E}">
        <p14:creationId xmlns:p14="http://schemas.microsoft.com/office/powerpoint/2010/main" val="231400120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6BEFF-12F0-4A9F-AC76-C97425FDEB17}"/>
              </a:ext>
            </a:extLst>
          </p:cNvPr>
          <p:cNvSpPr>
            <a:spLocks noGrp="1"/>
          </p:cNvSpPr>
          <p:nvPr>
            <p:ph type="title"/>
          </p:nvPr>
        </p:nvSpPr>
        <p:spPr>
          <a:xfrm>
            <a:off x="611577" y="2720759"/>
            <a:ext cx="3201366" cy="3387497"/>
          </a:xfrm>
        </p:spPr>
        <p:txBody>
          <a:bodyPr anchor="b">
            <a:normAutofit fontScale="90000"/>
          </a:bodyPr>
          <a:lstStyle/>
          <a:p>
            <a:pPr algn="r"/>
            <a:r>
              <a:rPr lang="en-US" sz="3400" b="1" dirty="0">
                <a:solidFill>
                  <a:srgbClr val="FFFFFF"/>
                </a:solidFill>
                <a:latin typeface="Cambria" panose="02040503050406030204" pitchFamily="18" charset="0"/>
                <a:ea typeface="Cambria" panose="02040503050406030204" pitchFamily="18" charset="0"/>
              </a:rPr>
              <a:t>2026 BLA Strategy:</a:t>
            </a:r>
            <a:br>
              <a:rPr lang="en-US" sz="3400" b="1" dirty="0">
                <a:solidFill>
                  <a:srgbClr val="FFFFFF"/>
                </a:solidFill>
                <a:latin typeface="Cambria" panose="02040503050406030204" pitchFamily="18" charset="0"/>
                <a:ea typeface="Cambria" panose="02040503050406030204" pitchFamily="18" charset="0"/>
              </a:rPr>
            </a:br>
            <a:br>
              <a:rPr lang="en-US" sz="3400" b="1" dirty="0">
                <a:solidFill>
                  <a:srgbClr val="FFFFFF"/>
                </a:solidFill>
                <a:latin typeface="Cambria" panose="02040503050406030204" pitchFamily="18" charset="0"/>
                <a:ea typeface="Cambria" panose="02040503050406030204" pitchFamily="18" charset="0"/>
              </a:rPr>
            </a:br>
            <a:r>
              <a:rPr lang="en-US" sz="3400" b="1" dirty="0">
                <a:solidFill>
                  <a:srgbClr val="FFFFFF"/>
                </a:solidFill>
                <a:latin typeface="Cambria" panose="02040503050406030204" pitchFamily="18" charset="0"/>
                <a:ea typeface="Cambria" panose="02040503050406030204" pitchFamily="18" charset="0"/>
              </a:rPr>
              <a:t>Increase # of participating families</a:t>
            </a:r>
            <a:br>
              <a:rPr lang="en-US" sz="3400" b="1" dirty="0">
                <a:solidFill>
                  <a:srgbClr val="FFFFFF"/>
                </a:solidFill>
                <a:latin typeface="Cambria" panose="02040503050406030204" pitchFamily="18" charset="0"/>
                <a:ea typeface="Cambria" panose="02040503050406030204" pitchFamily="18" charset="0"/>
              </a:rPr>
            </a:br>
            <a:br>
              <a:rPr lang="en-US" sz="3400" b="1" dirty="0">
                <a:solidFill>
                  <a:srgbClr val="FFFFFF"/>
                </a:solidFill>
                <a:latin typeface="Cambria" panose="02040503050406030204" pitchFamily="18" charset="0"/>
                <a:ea typeface="Cambria" panose="02040503050406030204" pitchFamily="18" charset="0"/>
              </a:rPr>
            </a:br>
            <a:r>
              <a:rPr lang="en-US" sz="3400" b="1" dirty="0">
                <a:solidFill>
                  <a:srgbClr val="FFFFFF"/>
                </a:solidFill>
                <a:latin typeface="Cambria" panose="02040503050406030204" pitchFamily="18" charset="0"/>
                <a:ea typeface="Cambria" panose="02040503050406030204" pitchFamily="18" charset="0"/>
              </a:rPr>
              <a:t>Encourage Online</a:t>
            </a:r>
            <a:br>
              <a:rPr lang="en-US" sz="3400" b="1" dirty="0">
                <a:solidFill>
                  <a:srgbClr val="FFFFFF"/>
                </a:solidFill>
                <a:latin typeface="Cambria" panose="02040503050406030204" pitchFamily="18" charset="0"/>
                <a:ea typeface="Cambria" panose="02040503050406030204" pitchFamily="18" charset="0"/>
              </a:rPr>
            </a:br>
            <a:br>
              <a:rPr lang="en-US" sz="3400" b="1" dirty="0">
                <a:solidFill>
                  <a:srgbClr val="FFFFFF"/>
                </a:solidFill>
                <a:latin typeface="Cambria" panose="02040503050406030204" pitchFamily="18" charset="0"/>
                <a:ea typeface="Cambria" panose="02040503050406030204" pitchFamily="18" charset="0"/>
              </a:rPr>
            </a:br>
            <a:r>
              <a:rPr lang="en-US" sz="3400" b="1" dirty="0">
                <a:solidFill>
                  <a:srgbClr val="FFFFFF"/>
                </a:solidFill>
                <a:latin typeface="Cambria" panose="02040503050406030204" pitchFamily="18" charset="0"/>
                <a:ea typeface="Cambria" panose="02040503050406030204" pitchFamily="18" charset="0"/>
              </a:rPr>
              <a:t>Encourage Monthly Recurring Gifts</a:t>
            </a:r>
            <a:br>
              <a:rPr lang="en-US" sz="3400" b="1" u="sng" dirty="0">
                <a:solidFill>
                  <a:srgbClr val="FFFFFF"/>
                </a:solidFill>
              </a:rPr>
            </a:br>
            <a:endParaRPr lang="en-US" sz="3400" b="1" dirty="0">
              <a:solidFill>
                <a:srgbClr val="FFFFFF"/>
              </a:solidFill>
            </a:endParaRPr>
          </a:p>
        </p:txBody>
      </p:sp>
      <p:sp>
        <p:nvSpPr>
          <p:cNvPr id="3" name="Content Placeholder 2">
            <a:extLst>
              <a:ext uri="{FF2B5EF4-FFF2-40B4-BE49-F238E27FC236}">
                <a16:creationId xmlns:a16="http://schemas.microsoft.com/office/drawing/2014/main" id="{A7B1050E-0F2C-431F-A346-399202F73FC4}"/>
              </a:ext>
            </a:extLst>
          </p:cNvPr>
          <p:cNvSpPr>
            <a:spLocks noGrp="1"/>
          </p:cNvSpPr>
          <p:nvPr>
            <p:ph idx="1"/>
          </p:nvPr>
        </p:nvSpPr>
        <p:spPr>
          <a:xfrm>
            <a:off x="4783099" y="511388"/>
            <a:ext cx="6555347" cy="5690635"/>
          </a:xfrm>
        </p:spPr>
        <p:txBody>
          <a:bodyPr anchor="ctr">
            <a:normAutofit/>
          </a:bodyPr>
          <a:lstStyle/>
          <a:p>
            <a:pPr marL="457200" lvl="1" indent="0">
              <a:spcBef>
                <a:spcPts val="0"/>
              </a:spcBef>
              <a:buNone/>
            </a:pPr>
            <a:r>
              <a:rPr lang="en-US" sz="2000" b="1" dirty="0">
                <a:latin typeface="Cambria" panose="02040503050406030204" pitchFamily="18" charset="0"/>
                <a:ea typeface="Cambria" panose="02040503050406030204" pitchFamily="18" charset="0"/>
              </a:rPr>
              <a:t>Participation Goal</a:t>
            </a:r>
          </a:p>
          <a:p>
            <a:pPr marL="914400" lvl="2" indent="0">
              <a:buNone/>
            </a:pPr>
            <a:r>
              <a:rPr lang="en-US" b="1" dirty="0">
                <a:latin typeface="Cambria" panose="02040503050406030204" pitchFamily="18" charset="0"/>
                <a:ea typeface="Cambria" panose="02040503050406030204" pitchFamily="18" charset="0"/>
              </a:rPr>
              <a:t>37,000 Families (up from 36,283 in 2025)</a:t>
            </a:r>
          </a:p>
          <a:p>
            <a:pPr marL="914400" lvl="2" indent="0">
              <a:buNone/>
            </a:pPr>
            <a:r>
              <a:rPr lang="en-US" b="1" dirty="0">
                <a:latin typeface="Cambria" panose="02040503050406030204" pitchFamily="18" charset="0"/>
                <a:ea typeface="Cambria" panose="02040503050406030204" pitchFamily="18" charset="0"/>
              </a:rPr>
              <a:t>38,000 Families - Challenge</a:t>
            </a:r>
          </a:p>
          <a:p>
            <a:pPr marL="457200" lvl="1" indent="0">
              <a:buNone/>
            </a:pPr>
            <a:endParaRPr lang="en-US" sz="2000" b="1" dirty="0"/>
          </a:p>
          <a:p>
            <a:pPr marL="457200" lvl="1" indent="0">
              <a:buNone/>
            </a:pPr>
            <a:r>
              <a:rPr lang="en-US" sz="2000" b="1" dirty="0"/>
              <a:t>Financial Goal</a:t>
            </a:r>
          </a:p>
          <a:p>
            <a:pPr marL="457200" lvl="1" indent="0">
              <a:buNone/>
            </a:pPr>
            <a:r>
              <a:rPr lang="en-US" sz="2000" b="1" dirty="0"/>
              <a:t>	$24 million ($24 million raised in 2025)</a:t>
            </a:r>
          </a:p>
          <a:p>
            <a:pPr marL="457200" lvl="1" indent="0">
              <a:buNone/>
            </a:pPr>
            <a:endParaRPr lang="en-US" sz="2000" b="1" dirty="0"/>
          </a:p>
          <a:p>
            <a:pPr marL="457200" lvl="1" indent="0">
              <a:buNone/>
            </a:pPr>
            <a:r>
              <a:rPr lang="en-US" sz="2000" b="1" dirty="0"/>
              <a:t>Online</a:t>
            </a:r>
          </a:p>
          <a:p>
            <a:pPr marL="457200" lvl="1" indent="0">
              <a:buNone/>
            </a:pPr>
            <a:r>
              <a:rPr lang="en-US" sz="2000" b="1" dirty="0"/>
              <a:t>	Encourage use of phone to make gift online</a:t>
            </a:r>
          </a:p>
          <a:p>
            <a:pPr marL="457200" lvl="1" indent="0">
              <a:buNone/>
            </a:pPr>
            <a:endParaRPr lang="en-US" sz="2000" b="1" dirty="0"/>
          </a:p>
          <a:p>
            <a:pPr marL="457200" lvl="1" indent="0">
              <a:buNone/>
            </a:pPr>
            <a:r>
              <a:rPr lang="en-US" sz="2000" b="1" dirty="0"/>
              <a:t>Monthly</a:t>
            </a:r>
          </a:p>
          <a:p>
            <a:pPr marL="914400" lvl="2" indent="0">
              <a:buNone/>
            </a:pPr>
            <a:r>
              <a:rPr lang="en-US" b="1" dirty="0"/>
              <a:t>Encourage monthly recurring gifts (similar to offertory)</a:t>
            </a:r>
          </a:p>
        </p:txBody>
      </p:sp>
      <p:sp>
        <p:nvSpPr>
          <p:cNvPr id="4" name="Slide Number Placeholder 3">
            <a:extLst>
              <a:ext uri="{FF2B5EF4-FFF2-40B4-BE49-F238E27FC236}">
                <a16:creationId xmlns:a16="http://schemas.microsoft.com/office/drawing/2014/main" id="{C4D3CE47-7074-4801-8C6F-2238A9A9BA68}"/>
              </a:ext>
            </a:extLst>
          </p:cNvPr>
          <p:cNvSpPr>
            <a:spLocks noGrp="1"/>
          </p:cNvSpPr>
          <p:nvPr>
            <p:ph type="sldNum" sz="quarter" idx="12"/>
          </p:nvPr>
        </p:nvSpPr>
        <p:spPr>
          <a:xfrm>
            <a:off x="11704320" y="6455664"/>
            <a:ext cx="448056" cy="365125"/>
          </a:xfrm>
        </p:spPr>
        <p:txBody>
          <a:bodyPr>
            <a:normAutofit/>
          </a:bodyPr>
          <a:lstStyle/>
          <a:p>
            <a:pPr>
              <a:spcAft>
                <a:spcPts val="600"/>
              </a:spcAft>
            </a:pPr>
            <a:fld id="{F63BB825-7B3F-472B-BFC5-B9F56C1B9DF9}"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Tree>
    <p:extLst>
      <p:ext uri="{BB962C8B-B14F-4D97-AF65-F5344CB8AC3E}">
        <p14:creationId xmlns:p14="http://schemas.microsoft.com/office/powerpoint/2010/main" val="171552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6BEFF-12F0-4A9F-AC76-C97425FDEB17}"/>
              </a:ext>
            </a:extLst>
          </p:cNvPr>
          <p:cNvSpPr>
            <a:spLocks noGrp="1"/>
          </p:cNvSpPr>
          <p:nvPr>
            <p:ph type="title"/>
          </p:nvPr>
        </p:nvSpPr>
        <p:spPr>
          <a:xfrm>
            <a:off x="457200" y="87596"/>
            <a:ext cx="5323715" cy="1642970"/>
          </a:xfrm>
        </p:spPr>
        <p:txBody>
          <a:bodyPr anchor="b">
            <a:normAutofit/>
          </a:bodyPr>
          <a:lstStyle/>
          <a:p>
            <a:r>
              <a:rPr lang="en-US" sz="4000" b="1" dirty="0">
                <a:latin typeface="Bookman Old Style" panose="02050604050505020204" pitchFamily="18" charset="0"/>
              </a:rPr>
              <a:t>Key Dates</a:t>
            </a:r>
          </a:p>
        </p:txBody>
      </p:sp>
      <p:sp>
        <p:nvSpPr>
          <p:cNvPr id="3" name="Content Placeholder 2">
            <a:extLst>
              <a:ext uri="{FF2B5EF4-FFF2-40B4-BE49-F238E27FC236}">
                <a16:creationId xmlns:a16="http://schemas.microsoft.com/office/drawing/2014/main" id="{A7B1050E-0F2C-431F-A346-399202F73FC4}"/>
              </a:ext>
            </a:extLst>
          </p:cNvPr>
          <p:cNvSpPr>
            <a:spLocks noGrp="1"/>
          </p:cNvSpPr>
          <p:nvPr>
            <p:ph idx="1"/>
          </p:nvPr>
        </p:nvSpPr>
        <p:spPr>
          <a:xfrm>
            <a:off x="603315" y="1818162"/>
            <a:ext cx="6186139" cy="4582205"/>
          </a:xfrm>
        </p:spPr>
        <p:txBody>
          <a:bodyPr anchor="t">
            <a:normAutofit/>
          </a:bodyPr>
          <a:lstStyle/>
          <a:p>
            <a:r>
              <a:rPr lang="en-US" sz="2400" dirty="0">
                <a:latin typeface="Calibri (body)"/>
                <a:ea typeface="Cambria" panose="02040503050406030204" pitchFamily="18" charset="0"/>
              </a:rPr>
              <a:t>BLA Letter # 1 from Bishop - Mailed January 20</a:t>
            </a:r>
          </a:p>
          <a:p>
            <a:r>
              <a:rPr lang="en-US" sz="2400" dirty="0">
                <a:latin typeface="Calibri (body)"/>
                <a:ea typeface="Cambria" panose="02040503050406030204" pitchFamily="18" charset="0"/>
              </a:rPr>
              <a:t>BLA Lay Speaker Talks – January 25 </a:t>
            </a:r>
          </a:p>
          <a:p>
            <a:r>
              <a:rPr lang="en-US" sz="2400" dirty="0">
                <a:latin typeface="Calibri (body)"/>
                <a:ea typeface="Cambria" panose="02040503050406030204" pitchFamily="18" charset="0"/>
              </a:rPr>
              <a:t>Announcement Weekend – February 1 </a:t>
            </a:r>
          </a:p>
          <a:p>
            <a:r>
              <a:rPr lang="en-US" sz="2400" dirty="0">
                <a:latin typeface="Calibri (body)"/>
                <a:ea typeface="Cambria" panose="02040503050406030204" pitchFamily="18" charset="0"/>
              </a:rPr>
              <a:t>Parish Email – February 2</a:t>
            </a:r>
          </a:p>
          <a:p>
            <a:r>
              <a:rPr lang="en-US" sz="2400" dirty="0">
                <a:latin typeface="Calibri (body)"/>
                <a:ea typeface="Cambria" panose="02040503050406030204" pitchFamily="18" charset="0"/>
              </a:rPr>
              <a:t>Commitment Weekend – February 8</a:t>
            </a:r>
          </a:p>
          <a:p>
            <a:r>
              <a:rPr lang="en-US" sz="2400" dirty="0">
                <a:latin typeface="Calibri (body)"/>
                <a:ea typeface="Cambria" panose="02040503050406030204" pitchFamily="18" charset="0"/>
              </a:rPr>
              <a:t>Follow-Up Weekend – February 15</a:t>
            </a:r>
          </a:p>
          <a:p>
            <a:r>
              <a:rPr lang="en-US" sz="2400" dirty="0">
                <a:latin typeface="Calibri (body)"/>
                <a:ea typeface="Cambria" panose="02040503050406030204" pitchFamily="18" charset="0"/>
              </a:rPr>
              <a:t>Parish Email – March 16</a:t>
            </a:r>
          </a:p>
          <a:p>
            <a:r>
              <a:rPr lang="en-US" sz="2400" dirty="0">
                <a:latin typeface="Calibri (body)"/>
                <a:ea typeface="Cambria" panose="02040503050406030204" pitchFamily="18" charset="0"/>
              </a:rPr>
              <a:t>BLA Letter #2 from Pastors – March 18</a:t>
            </a:r>
          </a:p>
          <a:p>
            <a:pPr lvl="1"/>
            <a:r>
              <a:rPr lang="en-US" sz="1800" dirty="0"/>
              <a:t>Please submit Letterhead, Signature, Approved Letter</a:t>
            </a:r>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red and gold cover with a circle with people in it&#10;&#10;AI-generated content may be incorrect.">
            <a:extLst>
              <a:ext uri="{FF2B5EF4-FFF2-40B4-BE49-F238E27FC236}">
                <a16:creationId xmlns:a16="http://schemas.microsoft.com/office/drawing/2014/main" id="{6428104D-8B38-4F77-F2BB-D97BBF489F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4" name="Slide Number Placeholder 3">
            <a:extLst>
              <a:ext uri="{FF2B5EF4-FFF2-40B4-BE49-F238E27FC236}">
                <a16:creationId xmlns:a16="http://schemas.microsoft.com/office/drawing/2014/main" id="{C4D3CE47-7074-4801-8C6F-2238A9A9BA68}"/>
              </a:ext>
            </a:extLst>
          </p:cNvPr>
          <p:cNvSpPr>
            <a:spLocks noGrp="1"/>
          </p:cNvSpPr>
          <p:nvPr>
            <p:ph type="sldNum" sz="quarter" idx="12"/>
          </p:nvPr>
        </p:nvSpPr>
        <p:spPr>
          <a:xfrm>
            <a:off x="11704320" y="6459378"/>
            <a:ext cx="448056" cy="365125"/>
          </a:xfrm>
        </p:spPr>
        <p:txBody>
          <a:bodyPr>
            <a:normAutofit/>
          </a:bodyPr>
          <a:lstStyle/>
          <a:p>
            <a:pPr>
              <a:spcAft>
                <a:spcPts val="600"/>
              </a:spcAft>
            </a:pPr>
            <a:fld id="{F63BB825-7B3F-472B-BFC5-B9F56C1B9DF9}" type="slidenum">
              <a:rPr lang="en-US" sz="1100">
                <a:solidFill>
                  <a:srgbClr val="FFFFFF"/>
                </a:solidFill>
              </a:rPr>
              <a:pPr>
                <a:spcAft>
                  <a:spcPts val="600"/>
                </a:spcAft>
              </a:pPr>
              <a:t>6</a:t>
            </a:fld>
            <a:endParaRPr lang="en-US" sz="1100">
              <a:solidFill>
                <a:srgbClr val="FFFFFF"/>
              </a:solidFill>
            </a:endParaRPr>
          </a:p>
        </p:txBody>
      </p:sp>
    </p:spTree>
    <p:extLst>
      <p:ext uri="{BB962C8B-B14F-4D97-AF65-F5344CB8AC3E}">
        <p14:creationId xmlns:p14="http://schemas.microsoft.com/office/powerpoint/2010/main" val="483034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980F6B-A9DC-ECAB-CFC9-EA230C1F06CB}"/>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dirty="0">
                <a:latin typeface="Cambria" panose="02040503050406030204" pitchFamily="18" charset="0"/>
                <a:ea typeface="Cambria" panose="02040503050406030204" pitchFamily="18" charset="0"/>
              </a:rPr>
              <a:t>In-Pew Process</a:t>
            </a:r>
          </a:p>
        </p:txBody>
      </p:sp>
      <p:pic>
        <p:nvPicPr>
          <p:cNvPr id="15" name="Content Placeholder 14" descr="A red and gold circle with images of people&#10;&#10;AI-generated content may be incorrect.">
            <a:extLst>
              <a:ext uri="{FF2B5EF4-FFF2-40B4-BE49-F238E27FC236}">
                <a16:creationId xmlns:a16="http://schemas.microsoft.com/office/drawing/2014/main" id="{321A2BBF-80D9-DB56-B41B-DD48D0EFC7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359" r="1663"/>
          <a:stretch>
            <a:fillRect/>
          </a:stretch>
        </p:blipFill>
        <p:spPr>
          <a:xfrm>
            <a:off x="20" y="431"/>
            <a:ext cx="8115280" cy="6408311"/>
          </a:xfrm>
          <a:prstGeom prst="rect">
            <a:avLst/>
          </a:prstGeom>
        </p:spPr>
      </p:pic>
      <p:sp>
        <p:nvSpPr>
          <p:cNvPr id="7" name="TextBox 6">
            <a:extLst>
              <a:ext uri="{FF2B5EF4-FFF2-40B4-BE49-F238E27FC236}">
                <a16:creationId xmlns:a16="http://schemas.microsoft.com/office/drawing/2014/main" id="{7018D020-BD37-5382-EE44-8F901EF4036B}"/>
              </a:ext>
            </a:extLst>
          </p:cNvPr>
          <p:cNvSpPr txBox="1"/>
          <p:nvPr/>
        </p:nvSpPr>
        <p:spPr>
          <a:xfrm>
            <a:off x="8643193" y="2418408"/>
            <a:ext cx="2942813" cy="354026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dirty="0"/>
              <a:t>Encourage use of the QR Code</a:t>
            </a:r>
          </a:p>
          <a:p>
            <a:pPr marL="285750" indent="-228600">
              <a:lnSpc>
                <a:spcPct val="90000"/>
              </a:lnSpc>
              <a:spcAft>
                <a:spcPts val="600"/>
              </a:spcAft>
              <a:buFont typeface="Arial" panose="020B0604020202020204" pitchFamily="34" charset="0"/>
              <a:buChar char="•"/>
            </a:pPr>
            <a:r>
              <a:rPr lang="en-US" sz="1900" dirty="0"/>
              <a:t>Trained Volunteers at each Mass</a:t>
            </a:r>
          </a:p>
          <a:p>
            <a:pPr marL="285750" indent="-228600">
              <a:lnSpc>
                <a:spcPct val="90000"/>
              </a:lnSpc>
              <a:spcAft>
                <a:spcPts val="600"/>
              </a:spcAft>
              <a:buFont typeface="Arial" panose="020B0604020202020204" pitchFamily="34" charset="0"/>
              <a:buChar char="•"/>
            </a:pPr>
            <a:r>
              <a:rPr lang="en-US" sz="1900" dirty="0"/>
              <a:t>Pre-Load Golf Pencils</a:t>
            </a:r>
          </a:p>
          <a:p>
            <a:pPr marL="285750" indent="-228600">
              <a:lnSpc>
                <a:spcPct val="90000"/>
              </a:lnSpc>
              <a:spcAft>
                <a:spcPts val="600"/>
              </a:spcAft>
              <a:buFont typeface="Arial" panose="020B0604020202020204" pitchFamily="34" charset="0"/>
              <a:buChar char="•"/>
            </a:pPr>
            <a:r>
              <a:rPr lang="en-US" sz="1900" dirty="0"/>
              <a:t>Volunteers – Hand out envelopes</a:t>
            </a:r>
          </a:p>
          <a:p>
            <a:pPr marL="285750" indent="-228600">
              <a:lnSpc>
                <a:spcPct val="90000"/>
              </a:lnSpc>
              <a:spcAft>
                <a:spcPts val="600"/>
              </a:spcAft>
              <a:buFont typeface="Arial" panose="020B0604020202020204" pitchFamily="34" charset="0"/>
              <a:buChar char="•"/>
            </a:pPr>
            <a:r>
              <a:rPr lang="en-US" sz="1900" dirty="0"/>
              <a:t>Collect Envelopes at the In-Pew</a:t>
            </a:r>
          </a:p>
          <a:p>
            <a:pPr marL="285750" indent="-228600">
              <a:lnSpc>
                <a:spcPct val="90000"/>
              </a:lnSpc>
              <a:spcAft>
                <a:spcPts val="600"/>
              </a:spcAft>
              <a:buFont typeface="Arial" panose="020B0604020202020204" pitchFamily="34" charset="0"/>
              <a:buChar char="•"/>
            </a:pPr>
            <a:r>
              <a:rPr lang="en-US" sz="1900" dirty="0"/>
              <a:t>Review envelopes w/ parishioners</a:t>
            </a:r>
          </a:p>
          <a:p>
            <a:pPr marL="285750" indent="-228600">
              <a:lnSpc>
                <a:spcPct val="90000"/>
              </a:lnSpc>
              <a:spcAft>
                <a:spcPts val="600"/>
              </a:spcAft>
              <a:buFont typeface="Arial" panose="020B0604020202020204" pitchFamily="34" charset="0"/>
              <a:buChar char="•"/>
            </a:pPr>
            <a:endParaRPr lang="en-US" sz="1900" dirty="0"/>
          </a:p>
        </p:txBody>
      </p:sp>
      <p:sp>
        <p:nvSpPr>
          <p:cNvPr id="29" name="Rectangle 2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EDDAB33-7E44-E0DE-6F7C-BDA8D77465B2}"/>
              </a:ext>
            </a:extLst>
          </p:cNvPr>
          <p:cNvSpPr>
            <a:spLocks noGrp="1"/>
          </p:cNvSpPr>
          <p:nvPr>
            <p:ph type="sldNum" sz="quarter" idx="12"/>
          </p:nvPr>
        </p:nvSpPr>
        <p:spPr>
          <a:xfrm>
            <a:off x="11704320" y="6459376"/>
            <a:ext cx="448056" cy="365125"/>
          </a:xfrm>
        </p:spPr>
        <p:txBody>
          <a:bodyPr vert="horz" lIns="91440" tIns="45720" rIns="91440" bIns="45720" rtlCol="0" anchor="ctr">
            <a:normAutofit/>
          </a:bodyPr>
          <a:lstStyle/>
          <a:p>
            <a:pPr>
              <a:spcAft>
                <a:spcPts val="600"/>
              </a:spcAft>
              <a:defRPr/>
            </a:pPr>
            <a:fld id="{F63BB825-7B3F-472B-BFC5-B9F56C1B9DF9}" type="slidenum">
              <a:rPr lang="en-US" sz="1100">
                <a:solidFill>
                  <a:srgbClr val="FFFFFF"/>
                </a:solidFill>
                <a:latin typeface="Calibri" panose="020F0502020204030204"/>
              </a:rPr>
              <a:pPr>
                <a:spcAft>
                  <a:spcPts val="600"/>
                </a:spcAft>
                <a:defRPr/>
              </a:pPr>
              <a:t>7</a:t>
            </a:fld>
            <a:endParaRPr lang="en-US" sz="1100">
              <a:solidFill>
                <a:srgbClr val="FFFFFF"/>
              </a:solidFill>
              <a:latin typeface="Calibri" panose="020F0502020204030204"/>
            </a:endParaRPr>
          </a:p>
        </p:txBody>
      </p:sp>
    </p:spTree>
    <p:extLst>
      <p:ext uri="{BB962C8B-B14F-4D97-AF65-F5344CB8AC3E}">
        <p14:creationId xmlns:p14="http://schemas.microsoft.com/office/powerpoint/2010/main" val="1268274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57D96A-CC65-1A50-18F5-738CD6614371}"/>
              </a:ext>
            </a:extLst>
          </p:cNvPr>
          <p:cNvSpPr>
            <a:spLocks noGrp="1"/>
          </p:cNvSpPr>
          <p:nvPr>
            <p:ph type="title"/>
          </p:nvPr>
        </p:nvSpPr>
        <p:spPr>
          <a:xfrm>
            <a:off x="216031" y="136525"/>
            <a:ext cx="3960043" cy="3483368"/>
          </a:xfrm>
        </p:spPr>
        <p:txBody>
          <a:bodyPr>
            <a:normAutofit/>
          </a:bodyPr>
          <a:lstStyle/>
          <a:p>
            <a:r>
              <a:rPr lang="en-US" dirty="0"/>
              <a:t>In Pew Envelope</a:t>
            </a:r>
            <a:br>
              <a:rPr lang="en-US" dirty="0"/>
            </a:br>
            <a:br>
              <a:rPr lang="en-US" dirty="0"/>
            </a:br>
            <a:r>
              <a:rPr lang="en-US" dirty="0"/>
              <a:t>Encourage </a:t>
            </a:r>
            <a:br>
              <a:rPr lang="en-US" dirty="0"/>
            </a:br>
            <a:r>
              <a:rPr lang="en-US" dirty="0"/>
              <a:t>Online Gifts</a:t>
            </a:r>
          </a:p>
        </p:txBody>
      </p:sp>
      <p:sp>
        <p:nvSpPr>
          <p:cNvPr id="2" name="Slide Number Placeholder 1">
            <a:extLst>
              <a:ext uri="{FF2B5EF4-FFF2-40B4-BE49-F238E27FC236}">
                <a16:creationId xmlns:a16="http://schemas.microsoft.com/office/drawing/2014/main" id="{4EAF7B1D-6344-28CF-66C2-C9F808DA835B}"/>
              </a:ext>
            </a:extLst>
          </p:cNvPr>
          <p:cNvSpPr>
            <a:spLocks noGrp="1"/>
          </p:cNvSpPr>
          <p:nvPr>
            <p:ph type="sldNum" sz="quarter" idx="12"/>
          </p:nvPr>
        </p:nvSpPr>
        <p:spPr/>
        <p:txBody>
          <a:bodyPr/>
          <a:lstStyle/>
          <a:p>
            <a:fld id="{F63BB825-7B3F-472B-BFC5-B9F56C1B9DF9}" type="slidenum">
              <a:rPr lang="en-US" smtClean="0"/>
              <a:t>8</a:t>
            </a:fld>
            <a:endParaRPr lang="en-US"/>
          </a:p>
        </p:txBody>
      </p:sp>
      <p:pic>
        <p:nvPicPr>
          <p:cNvPr id="6" name="Picture 5">
            <a:extLst>
              <a:ext uri="{FF2B5EF4-FFF2-40B4-BE49-F238E27FC236}">
                <a16:creationId xmlns:a16="http://schemas.microsoft.com/office/drawing/2014/main" id="{C2E831AE-F2E6-46D4-2FFE-D5036F6FDC5F}"/>
              </a:ext>
            </a:extLst>
          </p:cNvPr>
          <p:cNvPicPr>
            <a:picLocks noChangeAspect="1"/>
          </p:cNvPicPr>
          <p:nvPr/>
        </p:nvPicPr>
        <p:blipFill>
          <a:blip r:embed="rId2"/>
          <a:stretch>
            <a:fillRect/>
          </a:stretch>
        </p:blipFill>
        <p:spPr>
          <a:xfrm rot="10800000">
            <a:off x="4053526" y="-88655"/>
            <a:ext cx="8621011" cy="7101122"/>
          </a:xfrm>
          <a:prstGeom prst="rect">
            <a:avLst/>
          </a:prstGeom>
        </p:spPr>
      </p:pic>
      <p:sp>
        <p:nvSpPr>
          <p:cNvPr id="7" name="Arrow: Right 6">
            <a:extLst>
              <a:ext uri="{FF2B5EF4-FFF2-40B4-BE49-F238E27FC236}">
                <a16:creationId xmlns:a16="http://schemas.microsoft.com/office/drawing/2014/main" id="{3F448AF4-C5E9-668F-CC2F-F3C88CED21CD}"/>
              </a:ext>
            </a:extLst>
          </p:cNvPr>
          <p:cNvSpPr/>
          <p:nvPr/>
        </p:nvSpPr>
        <p:spPr>
          <a:xfrm>
            <a:off x="2007910" y="4953785"/>
            <a:ext cx="2366128" cy="150357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94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24C7-3794-38AB-253B-0FD042B8503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8648DF-934F-B092-4F4F-FE08119CD792}"/>
              </a:ext>
            </a:extLst>
          </p:cNvPr>
          <p:cNvSpPr>
            <a:spLocks noGrp="1"/>
          </p:cNvSpPr>
          <p:nvPr>
            <p:ph type="sldNum" sz="quarter" idx="12"/>
          </p:nvPr>
        </p:nvSpPr>
        <p:spPr/>
        <p:txBody>
          <a:bodyPr/>
          <a:lstStyle/>
          <a:p>
            <a:fld id="{F63BB825-7B3F-472B-BFC5-B9F56C1B9DF9}" type="slidenum">
              <a:rPr lang="en-US" smtClean="0"/>
              <a:t>9</a:t>
            </a:fld>
            <a:endParaRPr lang="en-US"/>
          </a:p>
        </p:txBody>
      </p:sp>
      <p:pic>
        <p:nvPicPr>
          <p:cNvPr id="4" name="Picture 3">
            <a:extLst>
              <a:ext uri="{FF2B5EF4-FFF2-40B4-BE49-F238E27FC236}">
                <a16:creationId xmlns:a16="http://schemas.microsoft.com/office/drawing/2014/main" id="{B5E6612A-45AE-08F5-24ED-ABF354F3DA40}"/>
              </a:ext>
            </a:extLst>
          </p:cNvPr>
          <p:cNvPicPr>
            <a:picLocks noChangeAspect="1"/>
          </p:cNvPicPr>
          <p:nvPr/>
        </p:nvPicPr>
        <p:blipFill>
          <a:blip r:embed="rId2"/>
          <a:stretch>
            <a:fillRect/>
          </a:stretch>
        </p:blipFill>
        <p:spPr>
          <a:xfrm>
            <a:off x="1936296" y="205791"/>
            <a:ext cx="8319408" cy="6852692"/>
          </a:xfrm>
          <a:prstGeom prst="rect">
            <a:avLst/>
          </a:prstGeom>
        </p:spPr>
      </p:pic>
    </p:spTree>
    <p:extLst>
      <p:ext uri="{BB962C8B-B14F-4D97-AF65-F5344CB8AC3E}">
        <p14:creationId xmlns:p14="http://schemas.microsoft.com/office/powerpoint/2010/main" val="81691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5750</TotalTime>
  <Words>705</Words>
  <Application>Microsoft Office PowerPoint</Application>
  <PresentationFormat>Widescreen</PresentationFormat>
  <Paragraphs>106</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Bookman Old Style</vt:lpstr>
      <vt:lpstr>Calibri</vt:lpstr>
      <vt:lpstr>Calibri (body)</vt:lpstr>
      <vt:lpstr>Calibri Light</vt:lpstr>
      <vt:lpstr>Cambria</vt:lpstr>
      <vt:lpstr>Courier New</vt:lpstr>
      <vt:lpstr>Office Theme</vt:lpstr>
      <vt:lpstr>PowerPoint Presentation</vt:lpstr>
      <vt:lpstr>In Christ, We Are One</vt:lpstr>
      <vt:lpstr>THE 2025 BLA WAS THE MOST SUCCESSFUL EVER!</vt:lpstr>
      <vt:lpstr>2025 Bishop’s Lenten Appeal  Recap (as of 1/27/26)</vt:lpstr>
      <vt:lpstr>2026 BLA Strategy:  Increase # of participating families  Encourage Online  Encourage Monthly Recurring Gifts </vt:lpstr>
      <vt:lpstr>Key Dates</vt:lpstr>
      <vt:lpstr>In-Pew Process</vt:lpstr>
      <vt:lpstr>In Pew Envelope  Encourage  Online Gifts</vt:lpstr>
      <vt:lpstr>PowerPoint Presentation</vt:lpstr>
      <vt:lpstr>PowerPoint Presentation</vt:lpstr>
      <vt:lpstr>BLA in Action</vt:lpstr>
      <vt:lpstr>arlingtondiocese.org/ development/bla/parish-materials/</vt:lpstr>
      <vt:lpstr>PowerPoint Presentation</vt:lpstr>
      <vt:lpstr>PowerPoint Presentation</vt:lpstr>
      <vt:lpstr>Questions?  Thank you!  arlingtondiocese.org/bla  development@arlingtondiocese.org  703-778-8600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2020 Plans for Diocese of Austin</dc:title>
  <dc:creator>Jeanne Combos</dc:creator>
  <cp:lastModifiedBy>Meaghan C. Dofflemeyer</cp:lastModifiedBy>
  <cp:revision>158</cp:revision>
  <cp:lastPrinted>2025-01-16T17:55:59Z</cp:lastPrinted>
  <dcterms:created xsi:type="dcterms:W3CDTF">2020-10-01T16:25:50Z</dcterms:created>
  <dcterms:modified xsi:type="dcterms:W3CDTF">2026-01-28T16:02:06Z</dcterms:modified>
</cp:coreProperties>
</file>